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56" r:id="rId5"/>
    <p:sldId id="373" r:id="rId6"/>
    <p:sldId id="372" r:id="rId7"/>
    <p:sldId id="376" r:id="rId8"/>
    <p:sldId id="374" r:id="rId9"/>
    <p:sldId id="375" r:id="rId10"/>
    <p:sldId id="368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D2A"/>
    <a:srgbClr val="FF9900"/>
    <a:srgbClr val="FF0000"/>
    <a:srgbClr val="D5AD82"/>
    <a:srgbClr val="FFCC99"/>
    <a:srgbClr val="FF6600"/>
    <a:srgbClr val="F8D088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996674-3A57-B069-E2E7-8C8639F5B58B}" v="947" dt="2021-09-02T18:08:59.639"/>
    <p1510:client id="{6F76331C-2D64-3FC2-B512-858C9A305BAE}" v="6" dt="2021-09-03T16:02:40.794"/>
    <p1510:client id="{A44D4499-B0DF-4871-8CC9-957B32EE6243}" v="181" dt="2021-09-02T17:32:15.51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26" autoAdjust="0"/>
  </p:normalViewPr>
  <p:slideViewPr>
    <p:cSldViewPr snapToGrid="0">
      <p:cViewPr varScale="1">
        <p:scale>
          <a:sx n="38" d="100"/>
          <a:sy n="38" d="100"/>
        </p:scale>
        <p:origin x="1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Condello" userId="S::lcondello@nvit.ca::bac77750-3ac8-4e15-8a97-0a58aaf29fc2" providerId="AD" clId="Web-{6F76331C-2D64-3FC2-B512-858C9A305BAE}"/>
    <pc:docChg chg="sldOrd">
      <pc:chgData name="Lara Condello" userId="S::lcondello@nvit.ca::bac77750-3ac8-4e15-8a97-0a58aaf29fc2" providerId="AD" clId="Web-{6F76331C-2D64-3FC2-B512-858C9A305BAE}" dt="2021-09-03T16:02:40.794" v="5"/>
      <pc:docMkLst>
        <pc:docMk/>
      </pc:docMkLst>
      <pc:sldChg chg="ord">
        <pc:chgData name="Lara Condello" userId="S::lcondello@nvit.ca::bac77750-3ac8-4e15-8a97-0a58aaf29fc2" providerId="AD" clId="Web-{6F76331C-2D64-3FC2-B512-858C9A305BAE}" dt="2021-09-03T16:02:40.794" v="5"/>
        <pc:sldMkLst>
          <pc:docMk/>
          <pc:sldMk cId="0" sldId="256"/>
        </pc:sldMkLst>
      </pc:sldChg>
      <pc:sldChg chg="ord">
        <pc:chgData name="Lara Condello" userId="S::lcondello@nvit.ca::bac77750-3ac8-4e15-8a97-0a58aaf29fc2" providerId="AD" clId="Web-{6F76331C-2D64-3FC2-B512-858C9A305BAE}" dt="2021-09-03T16:02:40.794" v="4"/>
        <pc:sldMkLst>
          <pc:docMk/>
          <pc:sldMk cId="3632810866" sldId="372"/>
        </pc:sldMkLst>
      </pc:sldChg>
      <pc:sldChg chg="ord">
        <pc:chgData name="Lara Condello" userId="S::lcondello@nvit.ca::bac77750-3ac8-4e15-8a97-0a58aaf29fc2" providerId="AD" clId="Web-{6F76331C-2D64-3FC2-B512-858C9A305BAE}" dt="2021-09-03T16:02:40.794" v="3"/>
        <pc:sldMkLst>
          <pc:docMk/>
          <pc:sldMk cId="1779355287" sldId="373"/>
        </pc:sldMkLst>
      </pc:sldChg>
      <pc:sldChg chg="ord">
        <pc:chgData name="Lara Condello" userId="S::lcondello@nvit.ca::bac77750-3ac8-4e15-8a97-0a58aaf29fc2" providerId="AD" clId="Web-{6F76331C-2D64-3FC2-B512-858C9A305BAE}" dt="2021-09-03T16:02:40.779" v="1"/>
        <pc:sldMkLst>
          <pc:docMk/>
          <pc:sldMk cId="2142851850" sldId="374"/>
        </pc:sldMkLst>
      </pc:sldChg>
      <pc:sldChg chg="ord">
        <pc:chgData name="Lara Condello" userId="S::lcondello@nvit.ca::bac77750-3ac8-4e15-8a97-0a58aaf29fc2" providerId="AD" clId="Web-{6F76331C-2D64-3FC2-B512-858C9A305BAE}" dt="2021-09-03T16:02:40.779" v="0"/>
        <pc:sldMkLst>
          <pc:docMk/>
          <pc:sldMk cId="2350928181" sldId="375"/>
        </pc:sldMkLst>
      </pc:sldChg>
      <pc:sldChg chg="ord">
        <pc:chgData name="Lara Condello" userId="S::lcondello@nvit.ca::bac77750-3ac8-4e15-8a97-0a58aaf29fc2" providerId="AD" clId="Web-{6F76331C-2D64-3FC2-B512-858C9A305BAE}" dt="2021-09-03T16:02:40.794" v="2"/>
        <pc:sldMkLst>
          <pc:docMk/>
          <pc:sldMk cId="2682900737" sldId="3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5344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948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3066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0043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199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2838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852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  <a:lvl2pPr marL="777875" indent="-333375" algn="ctr">
              <a:spcBef>
                <a:spcPts val="0"/>
              </a:spcBef>
              <a:defRPr sz="2400" i="1"/>
            </a:lvl2pPr>
            <a:lvl3pPr marL="1222375" indent="-333375" algn="ctr">
              <a:spcBef>
                <a:spcPts val="0"/>
              </a:spcBef>
              <a:defRPr sz="2400" i="1"/>
            </a:lvl3pPr>
            <a:lvl4pPr marL="1666875" indent="-333375" algn="ctr">
              <a:spcBef>
                <a:spcPts val="0"/>
              </a:spcBef>
              <a:defRPr sz="2400" i="1"/>
            </a:lvl4pPr>
            <a:lvl5pPr marL="2111375" indent="-333375" algn="ctr">
              <a:spcBef>
                <a:spcPts val="0"/>
              </a:spcBef>
              <a:defRPr sz="24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21081"/>
            <a:ext cx="11704320" cy="1781658"/>
          </a:xfrm>
        </p:spPr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B0AD-48EF-4DD7-A081-3DA43BA00196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7911" y="9296400"/>
            <a:ext cx="322204" cy="348813"/>
          </a:xfrm>
        </p:spPr>
        <p:txBody>
          <a:bodyPr/>
          <a:lstStyle/>
          <a:p>
            <a:fld id="{8EB1D5A9-5DF1-4DD0-910A-8BBC66138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7" r:id="rId3"/>
    <p:sldLayoutId id="2147483658" r:id="rId4"/>
    <p:sldLayoutId id="2147483659" r:id="rId5"/>
    <p:sldLayoutId id="2147483660" r:id="rId6"/>
    <p:sldLayoutId id="2147483662" r:id="rId7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mhohner@nvit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NVIT LOGO COLOUR 10%.png" descr="NVIT LOGO COLOUR 10%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026393" y="-9077520"/>
            <a:ext cx="47898916" cy="47874968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ITLE"/>
          <p:cNvSpPr txBox="1"/>
          <p:nvPr/>
        </p:nvSpPr>
        <p:spPr>
          <a:xfrm>
            <a:off x="-206734" y="1186484"/>
            <a:ext cx="13162547" cy="5827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8000" spc="800">
                <a:solidFill>
                  <a:srgbClr val="BF402C"/>
                </a:solidFill>
                <a:latin typeface="Fira Sans Bold"/>
                <a:ea typeface="Fira Sans Bold"/>
                <a:cs typeface="Fira Sans Bold"/>
                <a:sym typeface="Fira Sans Bold"/>
              </a:defRPr>
            </a:lvl1pPr>
          </a:lstStyle>
          <a:p>
            <a:r>
              <a:rPr lang="en-US" sz="60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COOPERATIVE EDUCATION</a:t>
            </a:r>
          </a:p>
          <a:p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000" b="1" dirty="0">
                <a:solidFill>
                  <a:srgbClr val="F15D2A"/>
                </a:solidFill>
              </a:rPr>
              <a:t>Reflect &amp; Connect Education with Experience</a:t>
            </a:r>
          </a:p>
        </p:txBody>
      </p:sp>
      <p:pic>
        <p:nvPicPr>
          <p:cNvPr id="122" name="NVIT LOGO COLOUR.png" descr="NVIT LOGO COLOU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308" y="7239622"/>
            <a:ext cx="2355660" cy="2354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0" b="28336"/>
          <a:stretch/>
        </p:blipFill>
        <p:spPr>
          <a:xfrm>
            <a:off x="1545389" y="2185732"/>
            <a:ext cx="9635958" cy="40546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DF972E-B20C-4FD0-A85C-4948A002E1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2" b="18346"/>
          <a:stretch/>
        </p:blipFill>
        <p:spPr>
          <a:xfrm>
            <a:off x="-2409917" y="-360"/>
            <a:ext cx="16264827" cy="1018954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8CED7E08-B6DD-4297-ABFF-F7F615BB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dirty="0"/>
              <a:t>COOPERATIVE EDUCATION</a:t>
            </a:r>
            <a:br>
              <a:rPr lang="en-CA" sz="5400" b="1" dirty="0"/>
            </a:br>
            <a:r>
              <a:rPr lang="en-CA" sz="5400" b="1" dirty="0">
                <a:solidFill>
                  <a:srgbClr val="F15D2A"/>
                </a:solidFill>
              </a:rPr>
              <a:t>Learning Beyond the Classroom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9C029D-ABB6-4EAE-A476-64E5CBA4D2E2}"/>
              </a:ext>
            </a:extLst>
          </p:cNvPr>
          <p:cNvSpPr txBox="1"/>
          <p:nvPr/>
        </p:nvSpPr>
        <p:spPr>
          <a:xfrm>
            <a:off x="516032" y="8195021"/>
            <a:ext cx="11869092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/>
              <a:t>Get Paid | Gain Work Experience | Build Your Network Test Drive Your Future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EFCEC7-2C8C-40F4-A038-A23310E2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995472"/>
            <a:ext cx="11099800" cy="6350880"/>
          </a:xfrm>
        </p:spPr>
        <p:txBody>
          <a:bodyPr/>
          <a:lstStyle/>
          <a:p>
            <a:r>
              <a:rPr lang="en-US" dirty="0"/>
              <a:t>Connects students with </a:t>
            </a:r>
            <a:r>
              <a:rPr lang="en-US" b="1" dirty="0"/>
              <a:t>relevant, paid work experience</a:t>
            </a:r>
          </a:p>
          <a:p>
            <a:r>
              <a:rPr lang="en-US" dirty="0"/>
              <a:t>Alternates between academic semesters and paid work terms</a:t>
            </a:r>
          </a:p>
          <a:p>
            <a:r>
              <a:rPr lang="en-US" dirty="0"/>
              <a:t>Includes a career preparation class prior to work</a:t>
            </a:r>
          </a:p>
          <a:p>
            <a:r>
              <a:rPr lang="en-US" dirty="0"/>
              <a:t>Gives students extra credit for work terms and career preparation</a:t>
            </a:r>
          </a:p>
        </p:txBody>
      </p:sp>
    </p:spTree>
    <p:extLst>
      <p:ext uri="{BB962C8B-B14F-4D97-AF65-F5344CB8AC3E}">
        <p14:creationId xmlns:p14="http://schemas.microsoft.com/office/powerpoint/2010/main" val="17793552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DF972E-B20C-4FD0-A85C-4948A002E1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2" b="18346"/>
          <a:stretch/>
        </p:blipFill>
        <p:spPr>
          <a:xfrm>
            <a:off x="-2409917" y="-360"/>
            <a:ext cx="16264827" cy="1018954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8CED7E08-B6DD-4297-ABFF-F7F615BB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dirty="0"/>
              <a:t>COOPERATIVE EDUCATION</a:t>
            </a:r>
            <a:br>
              <a:rPr lang="en-CA" sz="5400" b="1" dirty="0"/>
            </a:br>
            <a:r>
              <a:rPr lang="en-CA" sz="5400" b="1" dirty="0">
                <a:solidFill>
                  <a:srgbClr val="F15D2A"/>
                </a:solidFill>
              </a:rPr>
              <a:t>Learning Beyond the Classroom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6CDA411-040E-42F7-80F6-F92DEA8CD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0902" t="256"/>
          <a:stretch/>
        </p:blipFill>
        <p:spPr>
          <a:xfrm rot="5400000">
            <a:off x="856198" y="2230084"/>
            <a:ext cx="5180175" cy="5610529"/>
          </a:xfrm>
          <a:ln w="38100">
            <a:solidFill>
              <a:schemeClr val="tx1"/>
            </a:solidFill>
          </a:ln>
        </p:spPr>
      </p:pic>
      <p:pic>
        <p:nvPicPr>
          <p:cNvPr id="4" name="Picture 4" title="LeSandra Archachan">
            <a:extLst>
              <a:ext uri="{FF2B5EF4-FFF2-40B4-BE49-F238E27FC236}">
                <a16:creationId xmlns:a16="http://schemas.microsoft.com/office/drawing/2014/main" id="{5FD8ECCD-760A-4486-BCAC-18F646BAE1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17" t="3664" r="12206" b="-133"/>
          <a:stretch/>
        </p:blipFill>
        <p:spPr>
          <a:xfrm>
            <a:off x="6415560" y="2457080"/>
            <a:ext cx="5947480" cy="51745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9C029D-ABB6-4EAE-A476-64E5CBA4D2E2}"/>
              </a:ext>
            </a:extLst>
          </p:cNvPr>
          <p:cNvSpPr txBox="1"/>
          <p:nvPr/>
        </p:nvSpPr>
        <p:spPr>
          <a:xfrm>
            <a:off x="516032" y="8256576"/>
            <a:ext cx="11869092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Get Paid | Gain Work Experience | Build Your Network Test Drive Your Future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42736" y="7648737"/>
            <a:ext cx="556402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LeSandra Archachan, Business Student</a:t>
            </a:r>
            <a:endParaRPr kumimoji="0" lang="en-CA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4055" y="7640717"/>
            <a:ext cx="474168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Chanel Robertson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, ENRT Student</a:t>
            </a:r>
            <a:endParaRPr kumimoji="0" lang="en-CA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3281086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DF972E-B20C-4FD0-A85C-4948A002E1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2" b="18346"/>
          <a:stretch/>
        </p:blipFill>
        <p:spPr>
          <a:xfrm>
            <a:off x="-2409917" y="-360"/>
            <a:ext cx="16264827" cy="1018954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8CED7E08-B6DD-4297-ABFF-F7F615BB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dirty="0"/>
              <a:t>COOPERATIVE EDUCATION</a:t>
            </a:r>
            <a:br>
              <a:rPr lang="en-CA" sz="5400" b="1" dirty="0"/>
            </a:br>
            <a:r>
              <a:rPr lang="en-CA" sz="5400" b="1" dirty="0">
                <a:solidFill>
                  <a:srgbClr val="F15D2A"/>
                </a:solidFill>
              </a:rPr>
              <a:t>Learning Beyond the Classroom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6CDA411-040E-42F7-80F6-F92DEA8CD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72" t="18930" r="35360"/>
          <a:stretch/>
        </p:blipFill>
        <p:spPr>
          <a:xfrm>
            <a:off x="923763" y="2821976"/>
            <a:ext cx="3887725" cy="4557382"/>
          </a:xfrm>
          <a:ln w="44450" cmpd="sng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9C029D-ABB6-4EAE-A476-64E5CBA4D2E2}"/>
              </a:ext>
            </a:extLst>
          </p:cNvPr>
          <p:cNvSpPr txBox="1"/>
          <p:nvPr/>
        </p:nvSpPr>
        <p:spPr>
          <a:xfrm>
            <a:off x="516032" y="8256576"/>
            <a:ext cx="11869092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Get Paid | Gain Work Experience | Build Your Network Test Drive Your Future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99163" y="2208323"/>
            <a:ext cx="7155397" cy="60734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800" b="1" dirty="0"/>
              <a:t>The Co-op student work placement program is a spectacular way to solidify academic knowledge, as well as adding a few more school credits to your transcript.</a:t>
            </a:r>
          </a:p>
          <a:p>
            <a:pPr algn="l"/>
            <a:endParaRPr lang="en-US" sz="2800" b="1" dirty="0"/>
          </a:p>
          <a:p>
            <a:pPr algn="l"/>
            <a:r>
              <a:rPr lang="en-US" sz="2800" b="1" dirty="0"/>
              <a:t>While working at NVIT, I was fortunate to have had opportunities like electrofishing and data collection.</a:t>
            </a:r>
          </a:p>
          <a:p>
            <a:pPr algn="l"/>
            <a:endParaRPr lang="en-US" sz="2800" b="1" dirty="0"/>
          </a:p>
          <a:p>
            <a:pPr algn="l"/>
            <a:r>
              <a:rPr lang="en-US" sz="2800" b="1" dirty="0"/>
              <a:t>My work experience helped me hone my time management, problem-solving, safety, and peer relationship skills.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108" y="7379358"/>
            <a:ext cx="425917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Jerome Abbott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, ENRT Student</a:t>
            </a:r>
            <a:endParaRPr kumimoji="0" lang="en-CA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829007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DF972E-B20C-4FD0-A85C-4948A002E1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2" b="18346"/>
          <a:stretch/>
        </p:blipFill>
        <p:spPr>
          <a:xfrm>
            <a:off x="-2409917" y="-360"/>
            <a:ext cx="16264827" cy="1018954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8CED7E08-B6DD-4297-ABFF-F7F615BB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dirty="0"/>
              <a:t>COOPERATIVE EDUCATION</a:t>
            </a:r>
            <a:br>
              <a:rPr lang="en-CA" sz="5400" b="1" dirty="0"/>
            </a:br>
            <a:r>
              <a:rPr lang="en-CA" sz="5400" b="1" dirty="0">
                <a:solidFill>
                  <a:srgbClr val="F15D2A"/>
                </a:solidFill>
              </a:rPr>
              <a:t>Testimonials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EFCEC7-2C8C-40F4-A038-A23310E2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05760"/>
            <a:ext cx="11099800" cy="6318690"/>
          </a:xfrm>
        </p:spPr>
        <p:txBody>
          <a:bodyPr>
            <a:normAutofit fontScale="92500" lnSpcReduction="10000"/>
          </a:bodyPr>
          <a:lstStyle/>
          <a:p>
            <a:r>
              <a:rPr lang="en-US" sz="3900" b="1" dirty="0" smtClean="0">
                <a:ea typeface="+mn-lt"/>
                <a:cs typeface="+mn-lt"/>
              </a:rPr>
              <a:t>“It changed my life!” </a:t>
            </a:r>
            <a:r>
              <a:rPr lang="en-US" dirty="0">
                <a:ea typeface="+mn-lt"/>
                <a:cs typeface="+mn-lt"/>
              </a:rPr>
              <a:t>~ </a:t>
            </a:r>
            <a:r>
              <a:rPr lang="en-US" dirty="0" smtClean="0">
                <a:ea typeface="+mn-lt"/>
                <a:cs typeface="+mn-lt"/>
              </a:rPr>
              <a:t>Jonathon N.</a:t>
            </a:r>
            <a:endParaRPr lang="en-US" b="1" dirty="0" smtClean="0">
              <a:ea typeface="+mn-lt"/>
              <a:cs typeface="+mn-lt"/>
            </a:endParaRPr>
          </a:p>
          <a:p>
            <a:r>
              <a:rPr lang="en-US" dirty="0" smtClean="0">
                <a:ea typeface="+mn-lt"/>
                <a:cs typeface="+mn-lt"/>
              </a:rPr>
              <a:t>“</a:t>
            </a:r>
            <a:r>
              <a:rPr lang="en-US" dirty="0">
                <a:ea typeface="+mn-lt"/>
                <a:cs typeface="+mn-lt"/>
              </a:rPr>
              <a:t>Co-op has given me the opportunity to work as an Indigenous summer intern for RBC! It was a great experience and, a way to build a strong network across Canada.”  ~ </a:t>
            </a:r>
            <a:r>
              <a:rPr lang="en-US" dirty="0" err="1">
                <a:ea typeface="+mn-lt"/>
                <a:cs typeface="+mn-lt"/>
              </a:rPr>
              <a:t>LeSandra</a:t>
            </a:r>
            <a:r>
              <a:rPr lang="en-US" dirty="0">
                <a:ea typeface="+mn-lt"/>
                <a:cs typeface="+mn-lt"/>
              </a:rPr>
              <a:t> A.</a:t>
            </a:r>
          </a:p>
          <a:p>
            <a:r>
              <a:rPr lang="en-US" dirty="0">
                <a:ea typeface="+mn-lt"/>
                <a:cs typeface="+mn-lt"/>
              </a:rPr>
              <a:t>"I feel so fortunate to have had this work term, I couldn’t have asked for a more perfect starting point for furthering my forestry career." ~ Andrew J.</a:t>
            </a:r>
          </a:p>
          <a:p>
            <a:r>
              <a:rPr lang="en-US" dirty="0">
                <a:ea typeface="+mn-lt"/>
                <a:cs typeface="+mn-lt"/>
              </a:rPr>
              <a:t>“The co-op program has made it possible for me to achieve my goal of employment. In my work term through co-op, I have gained significant self-confidence in myself and at my job.” ~ Shannon 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518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DF972E-B20C-4FD0-A85C-4948A002E1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2" b="18346"/>
          <a:stretch/>
        </p:blipFill>
        <p:spPr>
          <a:xfrm>
            <a:off x="-2409917" y="-360"/>
            <a:ext cx="16264827" cy="1018954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8CED7E08-B6DD-4297-ABFF-F7F615BB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dirty="0"/>
              <a:t>COOPERATIVE EDUCATION</a:t>
            </a:r>
            <a:br>
              <a:rPr lang="en-CA" sz="5400" b="1" dirty="0"/>
            </a:br>
            <a:r>
              <a:rPr lang="en-CA" sz="5400" b="1" dirty="0">
                <a:solidFill>
                  <a:srgbClr val="F15D2A"/>
                </a:solidFill>
              </a:rPr>
              <a:t>Apply Now!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EFCEC7-2C8C-40F4-A038-A23310E2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05760"/>
            <a:ext cx="11099800" cy="1232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Make an appointment to chat with the co-op coordinator before October 22 and receive a $20 gift card.</a:t>
            </a:r>
            <a:endParaRPr lang="en-US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4916217-30EA-49B4-B684-F5BA5F684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64" y="3801443"/>
            <a:ext cx="11354051" cy="2738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3" descr="A picture containing person, doing&#10;&#10;Description automatically generated">
            <a:extLst>
              <a:ext uri="{FF2B5EF4-FFF2-40B4-BE49-F238E27FC236}">
                <a16:creationId xmlns:a16="http://schemas.microsoft.com/office/drawing/2014/main" id="{0AA907C8-02C6-4095-A851-3F74D88744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85" b="58333"/>
          <a:stretch/>
        </p:blipFill>
        <p:spPr>
          <a:xfrm>
            <a:off x="659158" y="6528492"/>
            <a:ext cx="11354106" cy="26387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092818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NVIT LOGO COLOUR 10%.png" descr="NVIT LOGO COLOUR 10%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026393" y="-9077520"/>
            <a:ext cx="47898916" cy="47874968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ITLE"/>
          <p:cNvSpPr txBox="1"/>
          <p:nvPr/>
        </p:nvSpPr>
        <p:spPr>
          <a:xfrm>
            <a:off x="442453" y="1621751"/>
            <a:ext cx="12418142" cy="6011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8000" spc="800">
                <a:solidFill>
                  <a:srgbClr val="BF402C"/>
                </a:solidFill>
                <a:latin typeface="Fira Sans Bold"/>
                <a:ea typeface="Fira Sans Bold"/>
                <a:cs typeface="Fira Sans Bold"/>
                <a:sym typeface="Fira Sans Bold"/>
              </a:defRPr>
            </a:lvl1pPr>
          </a:lstStyle>
          <a:p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Questions?</a:t>
            </a:r>
          </a:p>
          <a:p>
            <a:endParaRPr lang="en-US" sz="3200" b="1" dirty="0">
              <a:solidFill>
                <a:schemeClr val="tx1"/>
              </a:solidFill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</a:rPr>
              <a:t>Margaret Hohner</a:t>
            </a:r>
          </a:p>
          <a:p>
            <a:r>
              <a:rPr lang="en-US" sz="3200" b="1" dirty="0">
                <a:solidFill>
                  <a:schemeClr val="tx1"/>
                </a:solidFill>
                <a:hlinkClick r:id="rId4"/>
              </a:rPr>
              <a:t>mhohner@nvit.ca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</a:rPr>
              <a:t> </a:t>
            </a:r>
          </a:p>
          <a:p>
            <a:endParaRPr lang="en-US" sz="6000" b="1" dirty="0">
              <a:solidFill>
                <a:schemeClr val="tx1"/>
              </a:solidFill>
            </a:endParaRPr>
          </a:p>
          <a:p>
            <a:endParaRPr lang="en-US" sz="6000" b="1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122" name="NVIT LOGO COLOUR.png" descr="NVIT LOGO COLOU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10" y="7285703"/>
            <a:ext cx="2784143" cy="21456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71834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D9FFC5F0553F40BFD2C012B3813B32" ma:contentTypeVersion="14" ma:contentTypeDescription="Create a new document." ma:contentTypeScope="" ma:versionID="ca0978a31d002cba059d964e937ebfd4">
  <xsd:schema xmlns:xsd="http://www.w3.org/2001/XMLSchema" xmlns:xs="http://www.w3.org/2001/XMLSchema" xmlns:p="http://schemas.microsoft.com/office/2006/metadata/properties" xmlns:ns3="01aa6a3f-7fa9-49cf-9176-ec13f039f73c" xmlns:ns4="9fa5861a-657f-451e-a0f0-01d6b429f8e6" targetNamespace="http://schemas.microsoft.com/office/2006/metadata/properties" ma:root="true" ma:fieldsID="736be5a1c5b533ef12d4e97d0494aecf" ns3:_="" ns4:_="">
    <xsd:import namespace="01aa6a3f-7fa9-49cf-9176-ec13f039f73c"/>
    <xsd:import namespace="9fa5861a-657f-451e-a0f0-01d6b429f8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a6a3f-7fa9-49cf-9176-ec13f039f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5861a-657f-451e-a0f0-01d6b429f8e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FE7D2E-3354-4B0F-AC0C-91429D0BEE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225A0B-F9DB-4385-A4E4-BEE74633C3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aa6a3f-7fa9-49cf-9176-ec13f039f73c"/>
    <ds:schemaRef ds:uri="9fa5861a-657f-451e-a0f0-01d6b429f8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8BB019-9485-449D-8440-459003C19BBE}">
  <ds:schemaRefs>
    <ds:schemaRef ds:uri="01aa6a3f-7fa9-49cf-9176-ec13f039f73c"/>
    <ds:schemaRef ds:uri="http://schemas.microsoft.com/office/2006/metadata/properties"/>
    <ds:schemaRef ds:uri="http://schemas.microsoft.com/office/infopath/2007/PartnerControls"/>
    <ds:schemaRef ds:uri="9fa5861a-657f-451e-a0f0-01d6b429f8e6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351</Words>
  <Application>Microsoft Office PowerPoint</Application>
  <PresentationFormat>Custom</PresentationFormat>
  <Paragraphs>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Fira Sans Bold</vt:lpstr>
      <vt:lpstr>Helvetica Neue</vt:lpstr>
      <vt:lpstr>Helvetica Neue Light</vt:lpstr>
      <vt:lpstr>Helvetica Neue Medium</vt:lpstr>
      <vt:lpstr>White</vt:lpstr>
      <vt:lpstr>PowerPoint Presentation</vt:lpstr>
      <vt:lpstr>COOPERATIVE EDUCATION Learning Beyond the Classroom</vt:lpstr>
      <vt:lpstr>COOPERATIVE EDUCATION Learning Beyond the Classroom</vt:lpstr>
      <vt:lpstr>COOPERATIVE EDUCATION Learning Beyond the Classroom</vt:lpstr>
      <vt:lpstr>COOPERATIVE EDUCATION Testimonials</vt:lpstr>
      <vt:lpstr>COOPERATIVE EDUCATION Apply Now!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Tom</dc:creator>
  <cp:lastModifiedBy>Margaret Hohner</cp:lastModifiedBy>
  <cp:revision>431</cp:revision>
  <dcterms:modified xsi:type="dcterms:W3CDTF">2021-09-07T16:49:58Z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0x010100ACD9FFC5F0553F40BFD2C012B3813B32</vt:lpwstr>
  </property>
</Properties>
</file>