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2" r:id="rId6"/>
    <p:sldId id="264" r:id="rId7"/>
    <p:sldId id="260" r:id="rId8"/>
    <p:sldId id="267" r:id="rId9"/>
    <p:sldId id="269" r:id="rId10"/>
    <p:sldId id="270" r:id="rId11"/>
    <p:sldId id="261" r:id="rId12"/>
    <p:sldId id="271" r:id="rId13"/>
    <p:sldId id="274" r:id="rId14"/>
    <p:sldId id="275" r:id="rId15"/>
    <p:sldId id="273"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2" d="100"/>
          <a:sy n="42" d="100"/>
        </p:scale>
        <p:origin x="3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4AFE7-FB27-4877-8CB5-8CCB77C1BCF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7299455-E5B3-46BF-B5E2-69B95F52204E}">
      <dgm:prSet/>
      <dgm:spPr/>
      <dgm:t>
        <a:bodyPr/>
        <a:lstStyle/>
        <a:p>
          <a:pPr rtl="0"/>
          <a:r>
            <a:rPr lang="en-US" b="1" dirty="0" smtClean="0">
              <a:solidFill>
                <a:schemeClr val="tx1"/>
              </a:solidFill>
              <a:latin typeface="A."/>
            </a:rPr>
            <a:t>Develop</a:t>
          </a:r>
          <a:r>
            <a:rPr lang="en-US" dirty="0" smtClean="0">
              <a:solidFill>
                <a:schemeClr val="tx1"/>
              </a:solidFill>
              <a:latin typeface="A."/>
            </a:rPr>
            <a:t> the main idea with supporting details</a:t>
          </a:r>
          <a:endParaRPr lang="en-CA" dirty="0">
            <a:solidFill>
              <a:schemeClr val="tx1"/>
            </a:solidFill>
            <a:latin typeface="A."/>
          </a:endParaRPr>
        </a:p>
      </dgm:t>
    </dgm:pt>
    <dgm:pt modelId="{0A6CE045-CB4A-491B-A78D-C199374CFB05}" type="parTrans" cxnId="{9C7C751D-C0F2-43FA-8C84-38E6D9F19E58}">
      <dgm:prSet/>
      <dgm:spPr/>
      <dgm:t>
        <a:bodyPr/>
        <a:lstStyle/>
        <a:p>
          <a:endParaRPr lang="en-US"/>
        </a:p>
      </dgm:t>
    </dgm:pt>
    <dgm:pt modelId="{1DE33008-BB28-4434-A1E4-C33D9569BECF}" type="sibTrans" cxnId="{9C7C751D-C0F2-43FA-8C84-38E6D9F19E58}">
      <dgm:prSet/>
      <dgm:spPr/>
      <dgm:t>
        <a:bodyPr/>
        <a:lstStyle/>
        <a:p>
          <a:endParaRPr lang="en-US"/>
        </a:p>
      </dgm:t>
    </dgm:pt>
    <dgm:pt modelId="{193DD53B-72A7-45E9-8FB6-AA802B4B93CE}">
      <dgm:prSet/>
      <dgm:spPr/>
      <dgm:t>
        <a:bodyPr/>
        <a:lstStyle/>
        <a:p>
          <a:pPr rtl="0"/>
          <a:r>
            <a:rPr lang="en-US" b="1" dirty="0" smtClean="0">
              <a:solidFill>
                <a:schemeClr val="tx1"/>
              </a:solidFill>
              <a:latin typeface="Arial" panose="020B0604020202020204" pitchFamily="34" charset="0"/>
              <a:cs typeface="Arial" panose="020B0604020202020204" pitchFamily="34" charset="0"/>
            </a:rPr>
            <a:t>Emphasize</a:t>
          </a:r>
          <a:r>
            <a:rPr lang="en-US" dirty="0" smtClean="0">
              <a:solidFill>
                <a:schemeClr val="tx1"/>
              </a:solidFill>
              <a:latin typeface="Arial" panose="020B0604020202020204" pitchFamily="34" charset="0"/>
              <a:cs typeface="Arial" panose="020B0604020202020204" pitchFamily="34" charset="0"/>
            </a:rPr>
            <a:t> the importance of the main idea</a:t>
          </a:r>
          <a:endParaRPr lang="en-CA" dirty="0">
            <a:solidFill>
              <a:schemeClr val="tx1"/>
            </a:solidFill>
            <a:latin typeface="Arial" panose="020B0604020202020204" pitchFamily="34" charset="0"/>
            <a:cs typeface="Arial" panose="020B0604020202020204" pitchFamily="34" charset="0"/>
          </a:endParaRPr>
        </a:p>
      </dgm:t>
    </dgm:pt>
    <dgm:pt modelId="{3D19591E-3AD1-4283-AD42-08CF1B534488}" type="parTrans" cxnId="{A993FEBE-8715-44CD-A30D-BD4F494A2873}">
      <dgm:prSet/>
      <dgm:spPr/>
      <dgm:t>
        <a:bodyPr/>
        <a:lstStyle/>
        <a:p>
          <a:endParaRPr lang="en-US"/>
        </a:p>
      </dgm:t>
    </dgm:pt>
    <dgm:pt modelId="{AFE13C2F-7C24-4588-8226-4870449B58D3}" type="sibTrans" cxnId="{A993FEBE-8715-44CD-A30D-BD4F494A2873}">
      <dgm:prSet/>
      <dgm:spPr/>
      <dgm:t>
        <a:bodyPr/>
        <a:lstStyle/>
        <a:p>
          <a:endParaRPr lang="en-US"/>
        </a:p>
      </dgm:t>
    </dgm:pt>
    <dgm:pt modelId="{3ACB6BCD-88F2-4BAE-84FD-D32F27EA9748}">
      <dgm:prSet/>
      <dgm:spPr/>
      <dgm:t>
        <a:bodyPr/>
        <a:lstStyle/>
        <a:p>
          <a:pPr rtl="0"/>
          <a:r>
            <a:rPr lang="en-US" b="1" dirty="0" smtClean="0">
              <a:solidFill>
                <a:schemeClr val="tx1"/>
              </a:solidFill>
              <a:latin typeface="Arial" panose="020B0604020202020204" pitchFamily="34" charset="0"/>
              <a:cs typeface="Arial" panose="020B0604020202020204" pitchFamily="34" charset="0"/>
            </a:rPr>
            <a:t>Introduce</a:t>
          </a:r>
          <a:r>
            <a:rPr lang="en-US" dirty="0" smtClean="0">
              <a:solidFill>
                <a:schemeClr val="tx1"/>
              </a:solidFill>
              <a:latin typeface="Arial" panose="020B0604020202020204" pitchFamily="34" charset="0"/>
              <a:cs typeface="Arial" panose="020B0604020202020204" pitchFamily="34" charset="0"/>
            </a:rPr>
            <a:t> the main idea</a:t>
          </a:r>
          <a:endParaRPr lang="en-CA" dirty="0">
            <a:solidFill>
              <a:schemeClr val="tx1"/>
            </a:solidFill>
            <a:latin typeface="Arial" panose="020B0604020202020204" pitchFamily="34" charset="0"/>
            <a:cs typeface="Arial" panose="020B0604020202020204" pitchFamily="34" charset="0"/>
          </a:endParaRPr>
        </a:p>
      </dgm:t>
    </dgm:pt>
    <dgm:pt modelId="{1EB3ED08-7DE4-44A6-A484-E52030425DA5}" type="parTrans" cxnId="{D10490A1-9B64-4D70-813A-A7CD721EF389}">
      <dgm:prSet/>
      <dgm:spPr/>
      <dgm:t>
        <a:bodyPr/>
        <a:lstStyle/>
        <a:p>
          <a:endParaRPr lang="en-US"/>
        </a:p>
      </dgm:t>
    </dgm:pt>
    <dgm:pt modelId="{80C2F590-435A-4D87-B8D6-C34B88CF6DBD}" type="sibTrans" cxnId="{D10490A1-9B64-4D70-813A-A7CD721EF389}">
      <dgm:prSet/>
      <dgm:spPr/>
      <dgm:t>
        <a:bodyPr/>
        <a:lstStyle/>
        <a:p>
          <a:endParaRPr lang="en-US"/>
        </a:p>
      </dgm:t>
    </dgm:pt>
    <dgm:pt modelId="{E2A3F298-DE91-4328-90C5-B37D2F2C587A}" type="pres">
      <dgm:prSet presAssocID="{CA74AFE7-FB27-4877-8CB5-8CCB77C1BCFF}" presName="Name0" presStyleCnt="0">
        <dgm:presLayoutVars>
          <dgm:dir/>
          <dgm:resizeHandles val="exact"/>
        </dgm:presLayoutVars>
      </dgm:prSet>
      <dgm:spPr/>
      <dgm:t>
        <a:bodyPr/>
        <a:lstStyle/>
        <a:p>
          <a:endParaRPr lang="en-US"/>
        </a:p>
      </dgm:t>
    </dgm:pt>
    <dgm:pt modelId="{C764F11F-0A47-4A2A-A99F-02003668E540}" type="pres">
      <dgm:prSet presAssocID="{3ACB6BCD-88F2-4BAE-84FD-D32F27EA9748}" presName="node" presStyleLbl="node1" presStyleIdx="0" presStyleCnt="3" custLinFactX="97966" custLinFactY="-40323" custLinFactNeighborX="100000" custLinFactNeighborY="-100000">
        <dgm:presLayoutVars>
          <dgm:bulletEnabled val="1"/>
        </dgm:presLayoutVars>
      </dgm:prSet>
      <dgm:spPr/>
      <dgm:t>
        <a:bodyPr/>
        <a:lstStyle/>
        <a:p>
          <a:endParaRPr lang="en-US"/>
        </a:p>
      </dgm:t>
    </dgm:pt>
    <dgm:pt modelId="{74C3AAFB-9FE7-43FE-A28D-C38D976AC83D}" type="pres">
      <dgm:prSet presAssocID="{80C2F590-435A-4D87-B8D6-C34B88CF6DBD}" presName="sibTrans" presStyleLbl="sibTrans2D1" presStyleIdx="0" presStyleCnt="2"/>
      <dgm:spPr/>
      <dgm:t>
        <a:bodyPr/>
        <a:lstStyle/>
        <a:p>
          <a:endParaRPr lang="en-US"/>
        </a:p>
      </dgm:t>
    </dgm:pt>
    <dgm:pt modelId="{05AE52CD-512D-43DE-8562-F0F6DBDAD01E}" type="pres">
      <dgm:prSet presAssocID="{80C2F590-435A-4D87-B8D6-C34B88CF6DBD}" presName="connectorText" presStyleLbl="sibTrans2D1" presStyleIdx="0" presStyleCnt="2"/>
      <dgm:spPr/>
      <dgm:t>
        <a:bodyPr/>
        <a:lstStyle/>
        <a:p>
          <a:endParaRPr lang="en-US"/>
        </a:p>
      </dgm:t>
    </dgm:pt>
    <dgm:pt modelId="{E7A99158-770E-47FE-8FF0-AAEE4985B3BC}" type="pres">
      <dgm:prSet presAssocID="{97299455-E5B3-46BF-B5E2-69B95F52204E}" presName="node" presStyleLbl="node1" presStyleIdx="1" presStyleCnt="3" custLinFactNeighborX="-2339" custLinFactNeighborY="5032">
        <dgm:presLayoutVars>
          <dgm:bulletEnabled val="1"/>
        </dgm:presLayoutVars>
      </dgm:prSet>
      <dgm:spPr/>
      <dgm:t>
        <a:bodyPr/>
        <a:lstStyle/>
        <a:p>
          <a:endParaRPr lang="en-US"/>
        </a:p>
      </dgm:t>
    </dgm:pt>
    <dgm:pt modelId="{509E6173-A711-4903-BD68-C1931FF14EE3}" type="pres">
      <dgm:prSet presAssocID="{1DE33008-BB28-4434-A1E4-C33D9569BECF}" presName="sibTrans" presStyleLbl="sibTrans2D1" presStyleIdx="1" presStyleCnt="2"/>
      <dgm:spPr/>
      <dgm:t>
        <a:bodyPr/>
        <a:lstStyle/>
        <a:p>
          <a:endParaRPr lang="en-US"/>
        </a:p>
      </dgm:t>
    </dgm:pt>
    <dgm:pt modelId="{D9C98CDF-104C-417A-BDB8-41D43796E229}" type="pres">
      <dgm:prSet presAssocID="{1DE33008-BB28-4434-A1E4-C33D9569BECF}" presName="connectorText" presStyleLbl="sibTrans2D1" presStyleIdx="1" presStyleCnt="2"/>
      <dgm:spPr/>
      <dgm:t>
        <a:bodyPr/>
        <a:lstStyle/>
        <a:p>
          <a:endParaRPr lang="en-US"/>
        </a:p>
      </dgm:t>
    </dgm:pt>
    <dgm:pt modelId="{055DAF67-393B-41CE-9CC2-F664E72B934C}" type="pres">
      <dgm:prSet presAssocID="{193DD53B-72A7-45E9-8FB6-AA802B4B93CE}" presName="node" presStyleLbl="node1" presStyleIdx="2" presStyleCnt="3" custLinFactX="-100000" custLinFactY="44583" custLinFactNeighborX="-103273" custLinFactNeighborY="100000">
        <dgm:presLayoutVars>
          <dgm:bulletEnabled val="1"/>
        </dgm:presLayoutVars>
      </dgm:prSet>
      <dgm:spPr/>
      <dgm:t>
        <a:bodyPr/>
        <a:lstStyle/>
        <a:p>
          <a:endParaRPr lang="en-US"/>
        </a:p>
      </dgm:t>
    </dgm:pt>
  </dgm:ptLst>
  <dgm:cxnLst>
    <dgm:cxn modelId="{A993FEBE-8715-44CD-A30D-BD4F494A2873}" srcId="{CA74AFE7-FB27-4877-8CB5-8CCB77C1BCFF}" destId="{193DD53B-72A7-45E9-8FB6-AA802B4B93CE}" srcOrd="2" destOrd="0" parTransId="{3D19591E-3AD1-4283-AD42-08CF1B534488}" sibTransId="{AFE13C2F-7C24-4588-8226-4870449B58D3}"/>
    <dgm:cxn modelId="{D10490A1-9B64-4D70-813A-A7CD721EF389}" srcId="{CA74AFE7-FB27-4877-8CB5-8CCB77C1BCFF}" destId="{3ACB6BCD-88F2-4BAE-84FD-D32F27EA9748}" srcOrd="0" destOrd="0" parTransId="{1EB3ED08-7DE4-44A6-A484-E52030425DA5}" sibTransId="{80C2F590-435A-4D87-B8D6-C34B88CF6DBD}"/>
    <dgm:cxn modelId="{5E4AEFC8-2157-495F-A334-3AFE14E4BB0E}" type="presOf" srcId="{97299455-E5B3-46BF-B5E2-69B95F52204E}" destId="{E7A99158-770E-47FE-8FF0-AAEE4985B3BC}" srcOrd="0" destOrd="0" presId="urn:microsoft.com/office/officeart/2005/8/layout/process1"/>
    <dgm:cxn modelId="{9C7C751D-C0F2-43FA-8C84-38E6D9F19E58}" srcId="{CA74AFE7-FB27-4877-8CB5-8CCB77C1BCFF}" destId="{97299455-E5B3-46BF-B5E2-69B95F52204E}" srcOrd="1" destOrd="0" parTransId="{0A6CE045-CB4A-491B-A78D-C199374CFB05}" sibTransId="{1DE33008-BB28-4434-A1E4-C33D9569BECF}"/>
    <dgm:cxn modelId="{2EF01DC4-5E50-4B69-9196-8AA7A3BECFC8}" type="presOf" srcId="{193DD53B-72A7-45E9-8FB6-AA802B4B93CE}" destId="{055DAF67-393B-41CE-9CC2-F664E72B934C}" srcOrd="0" destOrd="0" presId="urn:microsoft.com/office/officeart/2005/8/layout/process1"/>
    <dgm:cxn modelId="{3168C6CF-D7A0-4F7B-AB96-9EE8F6B89EB9}" type="presOf" srcId="{1DE33008-BB28-4434-A1E4-C33D9569BECF}" destId="{509E6173-A711-4903-BD68-C1931FF14EE3}" srcOrd="0" destOrd="0" presId="urn:microsoft.com/office/officeart/2005/8/layout/process1"/>
    <dgm:cxn modelId="{AF9FD801-1411-4672-8282-1500D648284C}" type="presOf" srcId="{3ACB6BCD-88F2-4BAE-84FD-D32F27EA9748}" destId="{C764F11F-0A47-4A2A-A99F-02003668E540}" srcOrd="0" destOrd="0" presId="urn:microsoft.com/office/officeart/2005/8/layout/process1"/>
    <dgm:cxn modelId="{A73B23A1-7783-4898-AA6A-E1B2608A53B1}" type="presOf" srcId="{80C2F590-435A-4D87-B8D6-C34B88CF6DBD}" destId="{05AE52CD-512D-43DE-8562-F0F6DBDAD01E}" srcOrd="1" destOrd="0" presId="urn:microsoft.com/office/officeart/2005/8/layout/process1"/>
    <dgm:cxn modelId="{BB4E630F-DF6A-49C9-91A8-72DC2EC53F80}" type="presOf" srcId="{80C2F590-435A-4D87-B8D6-C34B88CF6DBD}" destId="{74C3AAFB-9FE7-43FE-A28D-C38D976AC83D}" srcOrd="0" destOrd="0" presId="urn:microsoft.com/office/officeart/2005/8/layout/process1"/>
    <dgm:cxn modelId="{DC533A48-18B5-469D-A145-EC7FE47012A2}" type="presOf" srcId="{1DE33008-BB28-4434-A1E4-C33D9569BECF}" destId="{D9C98CDF-104C-417A-BDB8-41D43796E229}" srcOrd="1" destOrd="0" presId="urn:microsoft.com/office/officeart/2005/8/layout/process1"/>
    <dgm:cxn modelId="{DA31D3DE-34BA-4AE0-8BBE-10A343A55719}" type="presOf" srcId="{CA74AFE7-FB27-4877-8CB5-8CCB77C1BCFF}" destId="{E2A3F298-DE91-4328-90C5-B37D2F2C587A}" srcOrd="0" destOrd="0" presId="urn:microsoft.com/office/officeart/2005/8/layout/process1"/>
    <dgm:cxn modelId="{68A46D25-567D-4BF8-8BD5-B8642EA84916}" type="presParOf" srcId="{E2A3F298-DE91-4328-90C5-B37D2F2C587A}" destId="{C764F11F-0A47-4A2A-A99F-02003668E540}" srcOrd="0" destOrd="0" presId="urn:microsoft.com/office/officeart/2005/8/layout/process1"/>
    <dgm:cxn modelId="{2E9C0B7D-0A26-46A3-AFCF-95729CDF974E}" type="presParOf" srcId="{E2A3F298-DE91-4328-90C5-B37D2F2C587A}" destId="{74C3AAFB-9FE7-43FE-A28D-C38D976AC83D}" srcOrd="1" destOrd="0" presId="urn:microsoft.com/office/officeart/2005/8/layout/process1"/>
    <dgm:cxn modelId="{22851D28-FFE1-4828-B0A2-8EA359DB0ABC}" type="presParOf" srcId="{74C3AAFB-9FE7-43FE-A28D-C38D976AC83D}" destId="{05AE52CD-512D-43DE-8562-F0F6DBDAD01E}" srcOrd="0" destOrd="0" presId="urn:microsoft.com/office/officeart/2005/8/layout/process1"/>
    <dgm:cxn modelId="{6B87211A-F475-4C32-B2B1-8C99593EE01B}" type="presParOf" srcId="{E2A3F298-DE91-4328-90C5-B37D2F2C587A}" destId="{E7A99158-770E-47FE-8FF0-AAEE4985B3BC}" srcOrd="2" destOrd="0" presId="urn:microsoft.com/office/officeart/2005/8/layout/process1"/>
    <dgm:cxn modelId="{DFD67287-B668-4820-BCEA-0E3A29CE5D00}" type="presParOf" srcId="{E2A3F298-DE91-4328-90C5-B37D2F2C587A}" destId="{509E6173-A711-4903-BD68-C1931FF14EE3}" srcOrd="3" destOrd="0" presId="urn:microsoft.com/office/officeart/2005/8/layout/process1"/>
    <dgm:cxn modelId="{4B98DE32-1427-4CE3-9B65-69836F74FA27}" type="presParOf" srcId="{509E6173-A711-4903-BD68-C1931FF14EE3}" destId="{D9C98CDF-104C-417A-BDB8-41D43796E229}" srcOrd="0" destOrd="0" presId="urn:microsoft.com/office/officeart/2005/8/layout/process1"/>
    <dgm:cxn modelId="{AE81080F-7329-4972-B06A-3C37550E2D98}" type="presParOf" srcId="{E2A3F298-DE91-4328-90C5-B37D2F2C587A}" destId="{055DAF67-393B-41CE-9CC2-F664E72B934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F11F-0A47-4A2A-A99F-02003668E540}">
      <dsp:nvSpPr>
        <dsp:cNvPr id="0" name=""/>
        <dsp:cNvSpPr/>
      </dsp:nvSpPr>
      <dsp:spPr>
        <a:xfrm>
          <a:off x="2833011" y="188102"/>
          <a:ext cx="2048444" cy="12290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latin typeface="Arial" panose="020B0604020202020204" pitchFamily="34" charset="0"/>
              <a:cs typeface="Arial" panose="020B0604020202020204" pitchFamily="34" charset="0"/>
            </a:rPr>
            <a:t>Introduce</a:t>
          </a:r>
          <a:r>
            <a:rPr lang="en-US" sz="1900" kern="1200" dirty="0" smtClean="0">
              <a:solidFill>
                <a:schemeClr val="tx1"/>
              </a:solidFill>
              <a:latin typeface="Arial" panose="020B0604020202020204" pitchFamily="34" charset="0"/>
              <a:cs typeface="Arial" panose="020B0604020202020204" pitchFamily="34" charset="0"/>
            </a:rPr>
            <a:t> the main idea</a:t>
          </a:r>
          <a:endParaRPr lang="en-CA" sz="1900" kern="1200" dirty="0">
            <a:solidFill>
              <a:schemeClr val="tx1"/>
            </a:solidFill>
            <a:latin typeface="Arial" panose="020B0604020202020204" pitchFamily="34" charset="0"/>
            <a:cs typeface="Arial" panose="020B0604020202020204" pitchFamily="34" charset="0"/>
          </a:endParaRPr>
        </a:p>
      </dsp:txBody>
      <dsp:txXfrm>
        <a:off x="2869009" y="224100"/>
        <a:ext cx="1976448" cy="1157070"/>
      </dsp:txXfrm>
    </dsp:sp>
    <dsp:sp modelId="{74C3AAFB-9FE7-43FE-A28D-C38D976AC83D}">
      <dsp:nvSpPr>
        <dsp:cNvPr id="0" name=""/>
        <dsp:cNvSpPr/>
      </dsp:nvSpPr>
      <dsp:spPr>
        <a:xfrm rot="5356706">
          <a:off x="3720854" y="1450245"/>
          <a:ext cx="295468" cy="508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764616" y="1507532"/>
        <a:ext cx="206828" cy="304808"/>
      </dsp:txXfrm>
    </dsp:sp>
    <dsp:sp modelId="{E7A99158-770E-47FE-8FF0-AAEE4985B3BC}">
      <dsp:nvSpPr>
        <dsp:cNvPr id="0" name=""/>
        <dsp:cNvSpPr/>
      </dsp:nvSpPr>
      <dsp:spPr>
        <a:xfrm>
          <a:off x="2855511" y="1974612"/>
          <a:ext cx="2048444" cy="12290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latin typeface="A."/>
            </a:rPr>
            <a:t>Develop</a:t>
          </a:r>
          <a:r>
            <a:rPr lang="en-US" sz="1900" kern="1200" dirty="0" smtClean="0">
              <a:solidFill>
                <a:schemeClr val="tx1"/>
              </a:solidFill>
              <a:latin typeface="A."/>
            </a:rPr>
            <a:t> the main idea with supporting details</a:t>
          </a:r>
          <a:endParaRPr lang="en-CA" sz="1900" kern="1200" dirty="0">
            <a:solidFill>
              <a:schemeClr val="tx1"/>
            </a:solidFill>
            <a:latin typeface="A."/>
          </a:endParaRPr>
        </a:p>
      </dsp:txBody>
      <dsp:txXfrm>
        <a:off x="2891509" y="2010610"/>
        <a:ext cx="1976448" cy="1157070"/>
      </dsp:txXfrm>
    </dsp:sp>
    <dsp:sp modelId="{509E6173-A711-4903-BD68-C1931FF14EE3}">
      <dsp:nvSpPr>
        <dsp:cNvPr id="0" name=""/>
        <dsp:cNvSpPr/>
      </dsp:nvSpPr>
      <dsp:spPr>
        <a:xfrm rot="5415339">
          <a:off x="3747054" y="3200018"/>
          <a:ext cx="257639" cy="508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785872" y="3262975"/>
        <a:ext cx="180347" cy="304808"/>
      </dsp:txXfrm>
    </dsp:sp>
    <dsp:sp modelId="{055DAF67-393B-41CE-9CC2-F664E72B934C}">
      <dsp:nvSpPr>
        <dsp:cNvPr id="0" name=""/>
        <dsp:cNvSpPr/>
      </dsp:nvSpPr>
      <dsp:spPr>
        <a:xfrm>
          <a:off x="2847858" y="3689787"/>
          <a:ext cx="2048444" cy="122906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latin typeface="Arial" panose="020B0604020202020204" pitchFamily="34" charset="0"/>
              <a:cs typeface="Arial" panose="020B0604020202020204" pitchFamily="34" charset="0"/>
            </a:rPr>
            <a:t>Emphasize</a:t>
          </a:r>
          <a:r>
            <a:rPr lang="en-US" sz="1900" kern="1200" dirty="0" smtClean="0">
              <a:solidFill>
                <a:schemeClr val="tx1"/>
              </a:solidFill>
              <a:latin typeface="Arial" panose="020B0604020202020204" pitchFamily="34" charset="0"/>
              <a:cs typeface="Arial" panose="020B0604020202020204" pitchFamily="34" charset="0"/>
            </a:rPr>
            <a:t> the importance of the main idea</a:t>
          </a:r>
          <a:endParaRPr lang="en-CA" sz="1900" kern="1200" dirty="0">
            <a:solidFill>
              <a:schemeClr val="tx1"/>
            </a:solidFill>
            <a:latin typeface="Arial" panose="020B0604020202020204" pitchFamily="34" charset="0"/>
            <a:cs typeface="Arial" panose="020B0604020202020204" pitchFamily="34" charset="0"/>
          </a:endParaRPr>
        </a:p>
      </dsp:txBody>
      <dsp:txXfrm>
        <a:off x="2883856" y="3725785"/>
        <a:ext cx="1976448" cy="11570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54D341-D8D6-4402-80D6-8E29A46C7306}" type="datetimeFigureOut">
              <a:rPr lang="en-CA" smtClean="0"/>
              <a:t>2020-08-18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290583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54D341-D8D6-4402-80D6-8E29A46C7306}" type="datetimeFigureOut">
              <a:rPr lang="en-CA" smtClean="0"/>
              <a:t>2020-08-18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383799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54D341-D8D6-4402-80D6-8E29A46C7306}" type="datetimeFigureOut">
              <a:rPr lang="en-CA" smtClean="0"/>
              <a:t>2020-08-18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205669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54D341-D8D6-4402-80D6-8E29A46C7306}" type="datetimeFigureOut">
              <a:rPr lang="en-CA" smtClean="0"/>
              <a:t>2020-08-18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4709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54D341-D8D6-4402-80D6-8E29A46C7306}" type="datetimeFigureOut">
              <a:rPr lang="en-CA" smtClean="0"/>
              <a:t>2020-08-18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359942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454D341-D8D6-4402-80D6-8E29A46C7306}" type="datetimeFigureOut">
              <a:rPr lang="en-CA" smtClean="0"/>
              <a:t>2020-08-18</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117850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A454D341-D8D6-4402-80D6-8E29A46C7306}" type="datetimeFigureOut">
              <a:rPr lang="en-CA" smtClean="0"/>
              <a:t>2020-08-18</a:t>
            </a:fld>
            <a:endParaRPr lang="en-CA"/>
          </a:p>
        </p:txBody>
      </p:sp>
      <p:sp>
        <p:nvSpPr>
          <p:cNvPr id="11" name="Footer Placeholder 10"/>
          <p:cNvSpPr>
            <a:spLocks noGrp="1"/>
          </p:cNvSpPr>
          <p:nvPr>
            <p:ph type="ftr" sz="quarter" idx="11"/>
          </p:nvPr>
        </p:nvSpPr>
        <p:spPr/>
        <p:txBody>
          <a:bodyPr/>
          <a:lstStyle/>
          <a:p>
            <a:endParaRPr lang="en-CA"/>
          </a:p>
        </p:txBody>
      </p:sp>
      <p:sp>
        <p:nvSpPr>
          <p:cNvPr id="12" name="Slide Number Placeholder 11"/>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24728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A454D341-D8D6-4402-80D6-8E29A46C7306}" type="datetimeFigureOut">
              <a:rPr lang="en-CA" smtClean="0"/>
              <a:t>2020-08-18</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25614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54D341-D8D6-4402-80D6-8E29A46C7306}" type="datetimeFigureOut">
              <a:rPr lang="en-CA" smtClean="0"/>
              <a:t>2020-08-18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1214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454D341-D8D6-4402-80D6-8E29A46C7306}" type="datetimeFigureOut">
              <a:rPr lang="en-CA" smtClean="0"/>
              <a:t>2020-08-18</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27200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454D341-D8D6-4402-80D6-8E29A46C7306}" type="datetimeFigureOut">
              <a:rPr lang="en-CA" smtClean="0"/>
              <a:t>2020-08-18</a:t>
            </a:fld>
            <a:endParaRPr lang="en-CA"/>
          </a:p>
        </p:txBody>
      </p:sp>
      <p:sp>
        <p:nvSpPr>
          <p:cNvPr id="9" name="Footer Placeholder 8"/>
          <p:cNvSpPr>
            <a:spLocks noGrp="1"/>
          </p:cNvSpPr>
          <p:nvPr>
            <p:ph type="ftr" sz="quarter" idx="11"/>
          </p:nvPr>
        </p:nvSpPr>
        <p:spPr>
          <a:xfrm>
            <a:off x="3499101" y="6356350"/>
            <a:ext cx="5911517" cy="365125"/>
          </a:xfrm>
        </p:spPr>
        <p:txBody>
          <a:bodyPr/>
          <a:lstStyle/>
          <a:p>
            <a:endParaRPr lang="en-CA"/>
          </a:p>
        </p:txBody>
      </p:sp>
      <p:sp>
        <p:nvSpPr>
          <p:cNvPr id="10" name="Slide Number Placeholder 9"/>
          <p:cNvSpPr>
            <a:spLocks noGrp="1"/>
          </p:cNvSpPr>
          <p:nvPr>
            <p:ph type="sldNum" sz="quarter" idx="12"/>
          </p:nvPr>
        </p:nvSpPr>
        <p:spPr/>
        <p:txBody>
          <a:bodyPr/>
          <a:lstStyle/>
          <a:p>
            <a:fld id="{1499A290-9616-4E58-92EB-ED9BAAA9EEB9}" type="slidenum">
              <a:rPr lang="en-CA" smtClean="0"/>
              <a:t>‹#›</a:t>
            </a:fld>
            <a:endParaRPr lang="en-CA"/>
          </a:p>
        </p:txBody>
      </p:sp>
    </p:spTree>
    <p:extLst>
      <p:ext uri="{BB962C8B-B14F-4D97-AF65-F5344CB8AC3E}">
        <p14:creationId xmlns:p14="http://schemas.microsoft.com/office/powerpoint/2010/main" val="318682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454D341-D8D6-4402-80D6-8E29A46C7306}" type="datetimeFigureOut">
              <a:rPr lang="en-CA" smtClean="0"/>
              <a:t>2020-08-18</a:t>
            </a:fld>
            <a:endParaRPr lang="en-CA"/>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499A290-9616-4E58-92EB-ED9BAAA9EEB9}" type="slidenum">
              <a:rPr lang="en-CA" smtClean="0"/>
              <a:t>‹#›</a:t>
            </a:fld>
            <a:endParaRPr lang="en-CA"/>
          </a:p>
        </p:txBody>
      </p:sp>
    </p:spTree>
    <p:extLst>
      <p:ext uri="{BB962C8B-B14F-4D97-AF65-F5344CB8AC3E}">
        <p14:creationId xmlns:p14="http://schemas.microsoft.com/office/powerpoint/2010/main" val="335497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uides.douglascollege.ca/ld.php?content_id=3509155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creativecommons.org/licenses/by-sa/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Student Success Centre Workshop</a:t>
            </a:r>
            <a:endParaRPr lang="en-CA"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Paragraph essentials</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693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Parts of a paragraph:</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Concluding sentence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623455"/>
            <a:ext cx="7315200" cy="5469774"/>
          </a:xfrm>
        </p:spPr>
        <p:txBody>
          <a:bodyPr>
            <a:normAutofit lnSpcReduction="10000"/>
          </a:bodyPr>
          <a:lstStyle/>
          <a:p>
            <a:pPr marL="0" indent="0">
              <a:buNone/>
            </a:pPr>
            <a:endParaRPr lang="en-US" dirty="0" smtClean="0">
              <a:solidFill>
                <a:schemeClr val="tx2"/>
              </a:solidFill>
              <a:latin typeface="Arial" panose="020B0604020202020204" pitchFamily="34" charset="0"/>
              <a:cs typeface="Arial" panose="020B0604020202020204" pitchFamily="34" charset="0"/>
            </a:endParaRPr>
          </a:p>
          <a:p>
            <a:pPr marL="0" indent="0">
              <a:buNone/>
            </a:pPr>
            <a:r>
              <a:rPr lang="en-US" dirty="0" smtClean="0">
                <a:solidFill>
                  <a:schemeClr val="tx2"/>
                </a:solidFill>
                <a:latin typeface="Arial" panose="020B0604020202020204" pitchFamily="34" charset="0"/>
                <a:cs typeface="Arial" panose="020B0604020202020204" pitchFamily="34" charset="0"/>
              </a:rPr>
              <a:t>The end of the paragraph:</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paragraph ends in a </a:t>
            </a:r>
            <a:r>
              <a:rPr lang="en-US" b="1" dirty="0" smtClean="0">
                <a:solidFill>
                  <a:schemeClr val="tx2"/>
                </a:solidFill>
                <a:latin typeface="Arial" panose="020B0604020202020204" pitchFamily="34" charset="0"/>
                <a:cs typeface="Arial" panose="020B0604020202020204" pitchFamily="34" charset="0"/>
              </a:rPr>
              <a:t>concluding sentence</a:t>
            </a:r>
            <a:r>
              <a:rPr lang="en-US" dirty="0" smtClean="0">
                <a:solidFill>
                  <a:schemeClr val="tx2"/>
                </a:solidFill>
                <a:latin typeface="Arial" panose="020B0604020202020204" pitchFamily="34" charset="0"/>
                <a:cs typeface="Arial" panose="020B0604020202020204" pitchFamily="34" charset="0"/>
              </a:rPr>
              <a:t>, which is also called a wrap.</a:t>
            </a:r>
          </a:p>
          <a:p>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wrap is the </a:t>
            </a:r>
            <a:r>
              <a:rPr lang="en-US" b="1" dirty="0" smtClean="0">
                <a:solidFill>
                  <a:schemeClr val="tx2"/>
                </a:solidFill>
                <a:latin typeface="Arial" panose="020B0604020202020204" pitchFamily="34" charset="0"/>
                <a:cs typeface="Arial" panose="020B0604020202020204" pitchFamily="34" charset="0"/>
              </a:rPr>
              <a:t>last sentence </a:t>
            </a:r>
            <a:r>
              <a:rPr lang="en-US" dirty="0" smtClean="0">
                <a:solidFill>
                  <a:schemeClr val="tx2"/>
                </a:solidFill>
                <a:latin typeface="Arial" panose="020B0604020202020204" pitchFamily="34" charset="0"/>
                <a:cs typeface="Arial" panose="020B0604020202020204" pitchFamily="34" charset="0"/>
              </a:rPr>
              <a:t>of the paragraph.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wrap </a:t>
            </a:r>
            <a:r>
              <a:rPr lang="en-US" b="1" dirty="0" smtClean="0">
                <a:solidFill>
                  <a:schemeClr val="tx2"/>
                </a:solidFill>
                <a:latin typeface="Arial" panose="020B0604020202020204" pitchFamily="34" charset="0"/>
                <a:cs typeface="Arial" panose="020B0604020202020204" pitchFamily="34" charset="0"/>
              </a:rPr>
              <a:t>sums up the main idea </a:t>
            </a:r>
            <a:r>
              <a:rPr lang="en-US" dirty="0" smtClean="0">
                <a:solidFill>
                  <a:schemeClr val="tx2"/>
                </a:solidFill>
                <a:latin typeface="Arial" panose="020B0604020202020204" pitchFamily="34" charset="0"/>
                <a:cs typeface="Arial" panose="020B0604020202020204" pitchFamily="34" charset="0"/>
              </a:rPr>
              <a:t>of the paragraph.</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wrap </a:t>
            </a:r>
            <a:r>
              <a:rPr lang="en-US" b="1" dirty="0" smtClean="0">
                <a:solidFill>
                  <a:schemeClr val="tx2"/>
                </a:solidFill>
                <a:latin typeface="Arial" panose="020B0604020202020204" pitchFamily="34" charset="0"/>
                <a:cs typeface="Arial" panose="020B0604020202020204" pitchFamily="34" charset="0"/>
              </a:rPr>
              <a:t>reinforces the main idea</a:t>
            </a:r>
            <a:r>
              <a:rPr lang="en-US" dirty="0" smtClean="0">
                <a:solidFill>
                  <a:schemeClr val="tx2"/>
                </a:solidFill>
                <a:latin typeface="Arial" panose="020B0604020202020204" pitchFamily="34" charset="0"/>
                <a:cs typeface="Arial" panose="020B0604020202020204" pitchFamily="34" charset="0"/>
              </a:rPr>
              <a:t>’s importance.</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sz="2200" b="1" dirty="0" smtClean="0">
                <a:solidFill>
                  <a:schemeClr val="tx2"/>
                </a:solidFill>
                <a:latin typeface="Arial" panose="020B0604020202020204" pitchFamily="34" charset="0"/>
                <a:cs typeface="Arial" panose="020B0604020202020204" pitchFamily="34" charset="0"/>
              </a:rPr>
              <a:t>Tip: </a:t>
            </a:r>
            <a:r>
              <a:rPr lang="en-US" sz="2200" dirty="0" smtClean="0">
                <a:solidFill>
                  <a:schemeClr val="tx2"/>
                </a:solidFill>
                <a:latin typeface="Arial" panose="020B0604020202020204" pitchFamily="34" charset="0"/>
                <a:cs typeface="Arial" panose="020B0604020202020204" pitchFamily="34" charset="0"/>
              </a:rPr>
              <a:t>try restating your topic sentence in different words to create a strong concluding sentence.</a:t>
            </a:r>
          </a:p>
          <a:p>
            <a:pPr marL="502920" lvl="1" indent="0">
              <a:buNone/>
            </a:pPr>
            <a:endParaRPr lang="en-US" dirty="0" smtClean="0">
              <a:solidFill>
                <a:schemeClr val="tx2"/>
              </a:solidFill>
              <a:latin typeface="Arial" panose="020B0604020202020204" pitchFamily="34" charset="0"/>
              <a:cs typeface="Arial" panose="020B0604020202020204" pitchFamily="34" charset="0"/>
            </a:endParaRPr>
          </a:p>
          <a:p>
            <a:pPr marL="502920" lvl="1" indent="0">
              <a:buNone/>
            </a:pPr>
            <a:endParaRPr lang="en-US"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578786" y="76811"/>
            <a:ext cx="2158171" cy="1505843"/>
          </a:xfrm>
          <a:prstGeom prst="rect">
            <a:avLst/>
          </a:prstGeom>
        </p:spPr>
      </p:pic>
      <p:sp>
        <p:nvSpPr>
          <p:cNvPr id="5" name="TextBox 4"/>
          <p:cNvSpPr txBox="1"/>
          <p:nvPr/>
        </p:nvSpPr>
        <p:spPr>
          <a:xfrm>
            <a:off x="3531679" y="62822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a:t>
            </a:r>
            <a:r>
              <a:rPr lang="en-CA" sz="1400" i="1" dirty="0" err="1" smtClean="0">
                <a:latin typeface="Arial" panose="020B0604020202020204" pitchFamily="34" charset="0"/>
                <a:cs typeface="Arial" panose="020B0604020202020204" pitchFamily="34" charset="0"/>
              </a:rPr>
              <a:t>Kirszner</a:t>
            </a:r>
            <a:r>
              <a:rPr lang="en-CA" sz="1400" i="1" dirty="0" smtClean="0">
                <a:latin typeface="Arial" panose="020B0604020202020204" pitchFamily="34" charset="0"/>
                <a:cs typeface="Arial" panose="020B0604020202020204" pitchFamily="34" charset="0"/>
              </a:rPr>
              <a:t> &amp; </a:t>
            </a:r>
            <a:r>
              <a:rPr lang="en-CA" sz="1400" i="1" dirty="0" err="1" smtClean="0">
                <a:latin typeface="Arial" panose="020B0604020202020204" pitchFamily="34" charset="0"/>
                <a:cs typeface="Arial" panose="020B0604020202020204" pitchFamily="34" charset="0"/>
              </a:rPr>
              <a:t>Mandell</a:t>
            </a:r>
            <a:r>
              <a:rPr lang="en-CA" sz="1400" i="1" dirty="0" smtClean="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144480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9885" y="922571"/>
            <a:ext cx="5573198" cy="3887326"/>
          </a:xfrm>
          <a:prstGeom prst="rect">
            <a:avLst/>
          </a:prstGeom>
        </p:spPr>
      </p:pic>
      <p:sp>
        <p:nvSpPr>
          <p:cNvPr id="4" name="TextBox 3"/>
          <p:cNvSpPr txBox="1"/>
          <p:nvPr/>
        </p:nvSpPr>
        <p:spPr>
          <a:xfrm>
            <a:off x="133157" y="922571"/>
            <a:ext cx="6026728" cy="4524315"/>
          </a:xfrm>
          <a:prstGeom prst="rect">
            <a:avLst/>
          </a:prstGeom>
          <a:noFill/>
        </p:spPr>
        <p:txBody>
          <a:bodyPr wrap="square" rtlCol="0">
            <a:spAutoFit/>
          </a:bodyPr>
          <a:lstStyle/>
          <a:p>
            <a:r>
              <a:rPr lang="en-US" sz="1600" b="1" dirty="0" smtClean="0">
                <a:solidFill>
                  <a:schemeClr val="accent2">
                    <a:lumMod val="75000"/>
                  </a:schemeClr>
                </a:solidFill>
                <a:latin typeface="Arial" panose="020B0604020202020204" pitchFamily="34" charset="0"/>
                <a:cs typeface="Arial" panose="020B0604020202020204" pitchFamily="34" charset="0"/>
              </a:rPr>
              <a:t>	The Learning Centre is a busy place. </a:t>
            </a:r>
            <a:r>
              <a:rPr lang="en-US" sz="1600" b="1" dirty="0" smtClean="0">
                <a:solidFill>
                  <a:schemeClr val="accent3">
                    <a:lumMod val="75000"/>
                  </a:schemeClr>
                </a:solidFill>
                <a:latin typeface="Arial" panose="020B0604020202020204" pitchFamily="34" charset="0"/>
                <a:cs typeface="Arial" panose="020B0604020202020204" pitchFamily="34" charset="0"/>
              </a:rPr>
              <a:t>One reason is that many students come to the Learning Centre to get tutoring help. They come for help with writing, study skills, math and course concepts. Often there are three to five tutoring pairs working together in the Learning Centre at any one time.</a:t>
            </a:r>
            <a:r>
              <a:rPr lang="en-US" sz="1600" b="1" dirty="0" smtClean="0">
                <a:latin typeface="Arial" panose="020B0604020202020204" pitchFamily="34" charset="0"/>
                <a:cs typeface="Arial" panose="020B0604020202020204" pitchFamily="34" charset="0"/>
              </a:rPr>
              <a:t> </a:t>
            </a:r>
            <a:r>
              <a:rPr lang="en-US" sz="1600" b="1" dirty="0" smtClean="0">
                <a:solidFill>
                  <a:schemeClr val="accent6">
                    <a:lumMod val="75000"/>
                  </a:schemeClr>
                </a:solidFill>
                <a:latin typeface="Arial" panose="020B0604020202020204" pitchFamily="34" charset="0"/>
                <a:cs typeface="Arial" panose="020B0604020202020204" pitchFamily="34" charset="0"/>
              </a:rPr>
              <a:t>Another reason the Learning Centre is so busy is that many students like to use its ten computers. They write papers, do research, check their email and use WebCT. So many people want to use the computers that there are often people standing around and waiting for a free computer.</a:t>
            </a:r>
            <a:r>
              <a:rPr lang="en-US" sz="1600" b="1" dirty="0" smtClean="0">
                <a:latin typeface="Arial" panose="020B0604020202020204" pitchFamily="34" charset="0"/>
                <a:cs typeface="Arial" panose="020B0604020202020204" pitchFamily="34" charset="0"/>
              </a:rPr>
              <a:t> </a:t>
            </a:r>
            <a:r>
              <a:rPr lang="en-US" sz="1600" b="1" dirty="0" smtClean="0">
                <a:solidFill>
                  <a:srgbClr val="663300"/>
                </a:solidFill>
                <a:latin typeface="Arial" panose="020B0604020202020204" pitchFamily="34" charset="0"/>
                <a:cs typeface="Arial" panose="020B0604020202020204" pitchFamily="34" charset="0"/>
              </a:rPr>
              <a:t>Finally, the reception desk is often busy. People come to the desk to make and change appointments, to ask for resources and to ask for information about the Learning Centre. People often have to line up to get help at the reception desk, especially when classes have just ended.</a:t>
            </a:r>
            <a:r>
              <a:rPr lang="en-US" sz="1600" b="1" dirty="0" smtClean="0">
                <a:latin typeface="Arial" panose="020B0604020202020204" pitchFamily="34" charset="0"/>
                <a:cs typeface="Arial" panose="020B0604020202020204" pitchFamily="34" charset="0"/>
              </a:rPr>
              <a:t> </a:t>
            </a:r>
            <a:r>
              <a:rPr lang="en-US" sz="1600" b="1" dirty="0" smtClean="0">
                <a:solidFill>
                  <a:schemeClr val="accent2">
                    <a:lumMod val="75000"/>
                  </a:schemeClr>
                </a:solidFill>
                <a:latin typeface="Arial" panose="020B0604020202020204" pitchFamily="34" charset="0"/>
                <a:cs typeface="Arial" panose="020B0604020202020204" pitchFamily="34" charset="0"/>
              </a:rPr>
              <a:t>Taken together, then, the tutoring, the computers and the reception desk all contribute to making the Learning Centre a very active place.</a:t>
            </a:r>
          </a:p>
        </p:txBody>
      </p:sp>
      <p:sp>
        <p:nvSpPr>
          <p:cNvPr id="5" name="TextBox 4"/>
          <p:cNvSpPr txBox="1"/>
          <p:nvPr/>
        </p:nvSpPr>
        <p:spPr>
          <a:xfrm>
            <a:off x="1151467" y="5867399"/>
            <a:ext cx="9855585" cy="369332"/>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All sentences in this paragraph relate to the main idea: the Learning Centre is a busy place. </a:t>
            </a:r>
            <a:r>
              <a:rPr lang="en-CA" dirty="0" smtClean="0">
                <a:latin typeface="Arial" panose="020B0604020202020204" pitchFamily="34" charset="0"/>
                <a:cs typeface="Arial" panose="020B0604020202020204" pitchFamily="34" charset="0"/>
                <a:sym typeface="Wingdings" panose="05000000000000000000" pitchFamily="2" charset="2"/>
              </a:rPr>
              <a:t> </a:t>
            </a:r>
            <a:endParaRPr lang="en-CA" dirty="0">
              <a:latin typeface="Arial" panose="020B0604020202020204" pitchFamily="34" charset="0"/>
              <a:cs typeface="Arial" panose="020B0604020202020204" pitchFamily="34" charset="0"/>
            </a:endParaRPr>
          </a:p>
        </p:txBody>
      </p:sp>
      <p:sp>
        <p:nvSpPr>
          <p:cNvPr id="6" name="TextBox 5"/>
          <p:cNvSpPr txBox="1"/>
          <p:nvPr/>
        </p:nvSpPr>
        <p:spPr>
          <a:xfrm>
            <a:off x="133157" y="6334780"/>
            <a:ext cx="6475922" cy="523220"/>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Paragraph adapted </a:t>
            </a:r>
            <a:r>
              <a:rPr lang="en-CA" sz="1400" i="1" dirty="0" smtClean="0">
                <a:latin typeface="Arial" panose="020B0604020202020204" pitchFamily="34" charset="0"/>
                <a:cs typeface="Arial" panose="020B0604020202020204" pitchFamily="34" charset="0"/>
              </a:rPr>
              <a:t>from </a:t>
            </a:r>
            <a:r>
              <a:rPr lang="en-CA" sz="1400" i="1" dirty="0" smtClean="0">
                <a:latin typeface="Arial" panose="020B0604020202020204" pitchFamily="34" charset="0"/>
                <a:cs typeface="Arial" panose="020B0604020202020204" pitchFamily="34" charset="0"/>
                <a:hlinkClick r:id="rId3"/>
              </a:rPr>
              <a:t>J. Robinson (2008) </a:t>
            </a:r>
            <a:r>
              <a:rPr lang="en-CA" sz="1400" i="1" dirty="0" smtClean="0">
                <a:latin typeface="Arial" panose="020B0604020202020204" pitchFamily="34" charset="0"/>
                <a:cs typeface="Arial" panose="020B0604020202020204" pitchFamily="34" charset="0"/>
                <a:hlinkClick r:id="rId3"/>
              </a:rPr>
              <a:t>Douglas </a:t>
            </a:r>
            <a:r>
              <a:rPr lang="en-CA" sz="1400" i="1" dirty="0" smtClean="0">
                <a:latin typeface="Arial" panose="020B0604020202020204" pitchFamily="34" charset="0"/>
                <a:cs typeface="Arial" panose="020B0604020202020204" pitchFamily="34" charset="0"/>
                <a:hlinkClick r:id="rId3"/>
              </a:rPr>
              <a:t>College </a:t>
            </a:r>
            <a:endParaRPr lang="en-CA" sz="1400" i="1" dirty="0" smtClean="0">
              <a:latin typeface="Arial" panose="020B0604020202020204" pitchFamily="34" charset="0"/>
              <a:cs typeface="Arial" panose="020B0604020202020204" pitchFamily="34" charset="0"/>
            </a:endParaRPr>
          </a:p>
          <a:p>
            <a:r>
              <a:rPr lang="en-CA" sz="1400" dirty="0">
                <a:hlinkClick r:id="rId4"/>
              </a:rPr>
              <a:t>https://creativecommons.org/licenses/by-sa/4.0/</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354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Examples: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Topic sentences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764771"/>
            <a:ext cx="7315200" cy="5328458"/>
          </a:xfrm>
        </p:spPr>
        <p:txBody>
          <a:bodyPr>
            <a:noAutofit/>
          </a:bodyPr>
          <a:lstStyle/>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Tip: </a:t>
            </a:r>
            <a:r>
              <a:rPr lang="en-US" sz="1800" dirty="0">
                <a:latin typeface="Arial" panose="020B0604020202020204" pitchFamily="34" charset="0"/>
                <a:cs typeface="Arial" panose="020B0604020202020204" pitchFamily="34" charset="0"/>
              </a:rPr>
              <a:t>A topic sentence introduces the paragraph’s main idea</a:t>
            </a:r>
            <a:r>
              <a:rPr lang="en-US" sz="1800" dirty="0" smtClean="0">
                <a:latin typeface="Arial" panose="020B0604020202020204" pitchFamily="34" charset="0"/>
                <a:cs typeface="Arial" panose="020B0604020202020204" pitchFamily="34" charset="0"/>
              </a:rPr>
              <a:t>. It is often the most general sentence in the paragraph.</a:t>
            </a: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Choose which sentence makes the best topic sentence. </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Topic: Smartphones</a:t>
            </a:r>
          </a:p>
          <a:p>
            <a:pPr marL="0" indent="0">
              <a:buNone/>
            </a:pPr>
            <a:endParaRPr lang="en-US" sz="1800" dirty="0" smtClean="0">
              <a:latin typeface="Arial" panose="020B0604020202020204" pitchFamily="34" charset="0"/>
              <a:cs typeface="Arial" panose="020B0604020202020204" pitchFamily="34" charset="0"/>
            </a:endParaRPr>
          </a:p>
          <a:p>
            <a:pPr marL="457200" indent="-457200">
              <a:buFont typeface="+mj-lt"/>
              <a:buAutoNum type="alphaLcParenR"/>
            </a:pPr>
            <a:r>
              <a:rPr lang="en-US" sz="1800" dirty="0" smtClean="0">
                <a:latin typeface="Arial" panose="020B0604020202020204" pitchFamily="34" charset="0"/>
                <a:cs typeface="Arial" panose="020B0604020202020204" pitchFamily="34" charset="0"/>
              </a:rPr>
              <a:t>Recent studies have found that the brain cannot handle all of the multitasking we try to do.</a:t>
            </a:r>
          </a:p>
          <a:p>
            <a:pPr marL="457200" indent="-457200">
              <a:buFont typeface="+mj-lt"/>
              <a:buAutoNum type="alphaLcParenR"/>
            </a:pPr>
            <a:endParaRPr lang="en-US" sz="1800" dirty="0" smtClean="0">
              <a:latin typeface="Arial" panose="020B0604020202020204" pitchFamily="34" charset="0"/>
              <a:cs typeface="Arial" panose="020B0604020202020204" pitchFamily="34" charset="0"/>
            </a:endParaRPr>
          </a:p>
          <a:p>
            <a:pPr marL="457200" indent="-457200">
              <a:buFont typeface="+mj-lt"/>
              <a:buAutoNum type="alphaLcParenR"/>
            </a:pPr>
            <a:r>
              <a:rPr lang="en-US" sz="1800" dirty="0" smtClean="0">
                <a:latin typeface="Arial" panose="020B0604020202020204" pitchFamily="34" charset="0"/>
                <a:cs typeface="Arial" panose="020B0604020202020204" pitchFamily="34" charset="0"/>
              </a:rPr>
              <a:t>We interrupt our meals, leave conversations, and forget to concentrate on our driving in order to answer our smartphones. </a:t>
            </a:r>
            <a:br>
              <a:rPr lang="en-US" sz="1800" dirty="0" smtClean="0">
                <a:latin typeface="Arial" panose="020B0604020202020204" pitchFamily="34" charset="0"/>
                <a:cs typeface="Arial" panose="020B0604020202020204" pitchFamily="34" charset="0"/>
              </a:rPr>
            </a:br>
            <a:endParaRPr lang="en-US" sz="1800" dirty="0" smtClean="0">
              <a:latin typeface="Arial" panose="020B0604020202020204" pitchFamily="34" charset="0"/>
              <a:cs typeface="Arial" panose="020B0604020202020204" pitchFamily="34" charset="0"/>
            </a:endParaRPr>
          </a:p>
          <a:p>
            <a:pPr marL="457200" indent="-457200">
              <a:buFont typeface="+mj-lt"/>
              <a:buAutoNum type="alphaLcParenR"/>
            </a:pPr>
            <a:r>
              <a:rPr lang="en-US" sz="1800" dirty="0" smtClean="0">
                <a:latin typeface="Arial" panose="020B0604020202020204" pitchFamily="34" charset="0"/>
                <a:cs typeface="Arial" panose="020B0604020202020204" pitchFamily="34" charset="0"/>
              </a:rPr>
              <a:t>Smartphones dominate the lives of many people in society today.</a:t>
            </a:r>
          </a:p>
          <a:p>
            <a:pPr marL="960120" lvl="2" indent="0">
              <a:buNone/>
            </a:pPr>
            <a:endParaRPr lang="en-US" sz="1800" dirty="0">
              <a:latin typeface="Arial" panose="020B0604020202020204" pitchFamily="34" charset="0"/>
              <a:cs typeface="Arial" panose="020B0604020202020204" pitchFamily="34" charset="0"/>
            </a:endParaRPr>
          </a:p>
          <a:p>
            <a:pPr marL="960120" lvl="2" indent="0">
              <a:buNone/>
            </a:pPr>
            <a:endParaRPr lang="en-US" sz="1800" dirty="0" smtClean="0">
              <a:latin typeface="Arial" panose="020B0604020202020204" pitchFamily="34" charset="0"/>
              <a:cs typeface="Arial" panose="020B0604020202020204" pitchFamily="34" charset="0"/>
            </a:endParaRPr>
          </a:p>
          <a:p>
            <a:pPr marL="502920" lvl="1" indent="0">
              <a:buNone/>
            </a:pPr>
            <a:endParaRPr lang="en-US" dirty="0" smtClean="0">
              <a:latin typeface="Arial" panose="020B0604020202020204" pitchFamily="34" charset="0"/>
              <a:cs typeface="Arial" panose="020B0604020202020204" pitchFamily="34" charset="0"/>
            </a:endParaRPr>
          </a:p>
          <a:p>
            <a:pPr marL="502920" lvl="1" indent="0">
              <a:buNone/>
            </a:pPr>
            <a:endParaRPr lang="en-US" dirty="0" smtClean="0">
              <a:latin typeface="Arial" panose="020B0604020202020204" pitchFamily="34" charset="0"/>
              <a:cs typeface="Arial" panose="020B0604020202020204" pitchFamily="34" charset="0"/>
            </a:endParaRPr>
          </a:p>
        </p:txBody>
      </p:sp>
      <p:sp>
        <p:nvSpPr>
          <p:cNvPr id="4" name="TextBox 3"/>
          <p:cNvSpPr txBox="1"/>
          <p:nvPr/>
        </p:nvSpPr>
        <p:spPr>
          <a:xfrm>
            <a:off x="3489345" y="63076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Moran &amp; Henderson 2017 </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424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Topic </a:t>
            </a:r>
            <a:r>
              <a:rPr lang="en-US" dirty="0" smtClean="0">
                <a:latin typeface="Arial" panose="020B0604020202020204" pitchFamily="34" charset="0"/>
                <a:cs typeface="Arial" panose="020B0604020202020204" pitchFamily="34" charset="0"/>
              </a:rPr>
              <a:t>sentences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764771"/>
            <a:ext cx="7315200" cy="5328458"/>
          </a:xfrm>
        </p:spPr>
        <p:txBody>
          <a:bodyPr>
            <a:normAutofit/>
          </a:bodyPr>
          <a:lstStyle/>
          <a:p>
            <a:endParaRPr lang="en-US" dirty="0" smtClean="0">
              <a:latin typeface="Arial" panose="020B0604020202020204" pitchFamily="34" charset="0"/>
              <a:cs typeface="Arial" panose="020B0604020202020204" pitchFamily="34" charset="0"/>
            </a:endParaRPr>
          </a:p>
          <a:p>
            <a:pPr marL="960120" lvl="2" indent="0">
              <a:buNone/>
            </a:pPr>
            <a:endParaRPr lang="en-US" dirty="0" smtClean="0">
              <a:latin typeface="Arial" panose="020B0604020202020204" pitchFamily="34" charset="0"/>
              <a:cs typeface="Arial" panose="020B0604020202020204" pitchFamily="34" charset="0"/>
            </a:endParaRPr>
          </a:p>
          <a:p>
            <a:pPr marL="960120" lvl="2" indent="0">
              <a:buNone/>
            </a:pPr>
            <a:endParaRPr lang="en-US" dirty="0">
              <a:latin typeface="Arial" panose="020B0604020202020204" pitchFamily="34" charset="0"/>
              <a:cs typeface="Arial" panose="020B0604020202020204" pitchFamily="34" charset="0"/>
            </a:endParaRPr>
          </a:p>
          <a:p>
            <a:pPr marL="960120" lvl="2" indent="0">
              <a:buNone/>
            </a:pPr>
            <a:endParaRPr lang="en-US" dirty="0" smtClean="0">
              <a:latin typeface="Arial" panose="020B0604020202020204" pitchFamily="34" charset="0"/>
              <a:cs typeface="Arial" panose="020B0604020202020204" pitchFamily="34" charset="0"/>
            </a:endParaRPr>
          </a:p>
          <a:p>
            <a:pPr marL="502920" lvl="1" indent="0">
              <a:buNone/>
            </a:pPr>
            <a:endParaRPr lang="en-US" dirty="0" smtClean="0">
              <a:latin typeface="Arial" panose="020B0604020202020204" pitchFamily="34" charset="0"/>
              <a:cs typeface="Arial" panose="020B0604020202020204" pitchFamily="34" charset="0"/>
            </a:endParaRPr>
          </a:p>
          <a:p>
            <a:pPr marL="502920" lvl="1" indent="0">
              <a:buNone/>
            </a:pPr>
            <a:endParaRPr lang="en-US" dirty="0" smtClean="0">
              <a:latin typeface="Arial" panose="020B0604020202020204" pitchFamily="34" charset="0"/>
              <a:cs typeface="Arial" panose="020B0604020202020204" pitchFamily="34" charset="0"/>
            </a:endParaRPr>
          </a:p>
        </p:txBody>
      </p:sp>
      <p:sp>
        <p:nvSpPr>
          <p:cNvPr id="4" name="Rectangle 3"/>
          <p:cNvSpPr/>
          <p:nvPr/>
        </p:nvSpPr>
        <p:spPr>
          <a:xfrm>
            <a:off x="3811079" y="764771"/>
            <a:ext cx="7941733" cy="5078313"/>
          </a:xfrm>
          <a:prstGeom prst="rect">
            <a:avLst/>
          </a:prstGeom>
        </p:spPr>
        <p:txBody>
          <a:bodyPr wrap="square">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Tip: </a:t>
            </a:r>
            <a:r>
              <a:rPr lang="en-US" dirty="0">
                <a:solidFill>
                  <a:schemeClr val="tx1">
                    <a:lumMod val="65000"/>
                    <a:lumOff val="35000"/>
                  </a:schemeClr>
                </a:solidFill>
                <a:latin typeface="Arial" panose="020B0604020202020204" pitchFamily="34" charset="0"/>
                <a:cs typeface="Arial" panose="020B0604020202020204" pitchFamily="34" charset="0"/>
              </a:rPr>
              <a:t>A topic sentence introduces the paragraph’s main idea</a:t>
            </a:r>
            <a:r>
              <a:rPr lang="en-US" dirty="0" smtClean="0">
                <a:solidFill>
                  <a:schemeClr val="tx1">
                    <a:lumMod val="65000"/>
                    <a:lumOff val="35000"/>
                  </a:schemeClr>
                </a:solidFill>
                <a:latin typeface="Arial" panose="020B0604020202020204" pitchFamily="34" charset="0"/>
                <a:cs typeface="Arial" panose="020B0604020202020204" pitchFamily="34" charset="0"/>
              </a:rPr>
              <a:t>. It is often the most general sentence in the paragraph.</a:t>
            </a:r>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r>
              <a:rPr lang="en-US" dirty="0" smtClean="0">
                <a:solidFill>
                  <a:schemeClr val="tx1">
                    <a:lumMod val="65000"/>
                    <a:lumOff val="35000"/>
                  </a:schemeClr>
                </a:solidFill>
                <a:latin typeface="Arial" panose="020B0604020202020204" pitchFamily="34" charset="0"/>
                <a:cs typeface="Arial" panose="020B0604020202020204" pitchFamily="34" charset="0"/>
              </a:rPr>
              <a:t>Choose </a:t>
            </a:r>
            <a:r>
              <a:rPr lang="en-US" dirty="0">
                <a:solidFill>
                  <a:schemeClr val="tx1">
                    <a:lumMod val="65000"/>
                    <a:lumOff val="35000"/>
                  </a:schemeClr>
                </a:solidFill>
                <a:latin typeface="Arial" panose="020B0604020202020204" pitchFamily="34" charset="0"/>
                <a:cs typeface="Arial" panose="020B0604020202020204" pitchFamily="34" charset="0"/>
              </a:rPr>
              <a:t>which sentence makes the best topic </a:t>
            </a:r>
            <a:r>
              <a:rPr lang="en-US" dirty="0" smtClean="0">
                <a:solidFill>
                  <a:schemeClr val="tx1">
                    <a:lumMod val="65000"/>
                    <a:lumOff val="35000"/>
                  </a:schemeClr>
                </a:solidFill>
                <a:latin typeface="Arial" panose="020B0604020202020204" pitchFamily="34" charset="0"/>
                <a:cs typeface="Arial" panose="020B0604020202020204" pitchFamily="34" charset="0"/>
              </a:rPr>
              <a:t>sentence</a:t>
            </a:r>
            <a:r>
              <a:rPr lang="en-US" dirty="0">
                <a:solidFill>
                  <a:schemeClr val="tx1">
                    <a:lumMod val="65000"/>
                    <a:lumOff val="35000"/>
                  </a:schemeClr>
                </a:solidFill>
                <a:latin typeface="Arial" panose="020B0604020202020204" pitchFamily="34" charset="0"/>
                <a:cs typeface="Arial" panose="020B0604020202020204" pitchFamily="34" charset="0"/>
              </a:rPr>
              <a:t>.</a:t>
            </a:r>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smtClean="0">
                <a:solidFill>
                  <a:schemeClr val="tx1">
                    <a:lumMod val="65000"/>
                    <a:lumOff val="35000"/>
                  </a:schemeClr>
                </a:solidFill>
                <a:latin typeface="Arial" panose="020B0604020202020204" pitchFamily="34" charset="0"/>
                <a:cs typeface="Arial" panose="020B0604020202020204" pitchFamily="34" charset="0"/>
              </a:rPr>
              <a:t>Topic: Physical education classes</a:t>
            </a:r>
          </a:p>
          <a:p>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mj-lt"/>
              <a:buAutoNum type="alphaLcParenR"/>
            </a:pPr>
            <a:r>
              <a:rPr lang="en-US" dirty="0" smtClean="0">
                <a:solidFill>
                  <a:schemeClr val="tx1">
                    <a:lumMod val="65000"/>
                    <a:lumOff val="35000"/>
                  </a:schemeClr>
                </a:solidFill>
                <a:latin typeface="Arial" panose="020B0604020202020204" pitchFamily="34" charset="0"/>
                <a:cs typeface="Arial" panose="020B0604020202020204" pitchFamily="34" charset="0"/>
              </a:rPr>
              <a:t>Physical education classes teach skills and knowledge not usually stressed in other classes. </a:t>
            </a:r>
            <a:br>
              <a:rPr lang="en-US" dirty="0" smtClean="0">
                <a:solidFill>
                  <a:schemeClr val="tx1">
                    <a:lumMod val="65000"/>
                    <a:lumOff val="35000"/>
                  </a:schemeClr>
                </a:solidFill>
                <a:latin typeface="Arial" panose="020B0604020202020204" pitchFamily="34" charset="0"/>
                <a:cs typeface="Arial" panose="020B0604020202020204" pitchFamily="34" charset="0"/>
              </a:rPr>
            </a:br>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mj-lt"/>
              <a:buAutoNum type="alphaLcParenR"/>
            </a:pPr>
            <a:r>
              <a:rPr lang="en-US" dirty="0" smtClean="0">
                <a:solidFill>
                  <a:schemeClr val="tx1">
                    <a:lumMod val="65000"/>
                    <a:lumOff val="35000"/>
                  </a:schemeClr>
                </a:solidFill>
                <a:latin typeface="Arial" panose="020B0604020202020204" pitchFamily="34" charset="0"/>
                <a:cs typeface="Arial" panose="020B0604020202020204" pitchFamily="34" charset="0"/>
              </a:rPr>
              <a:t>Skills like physical coordination and teamwork are developed in PE classes. </a:t>
            </a:r>
            <a:br>
              <a:rPr lang="en-US" dirty="0" smtClean="0">
                <a:solidFill>
                  <a:schemeClr val="tx1">
                    <a:lumMod val="65000"/>
                    <a:lumOff val="35000"/>
                  </a:schemeClr>
                </a:solidFill>
                <a:latin typeface="Arial" panose="020B0604020202020204" pitchFamily="34" charset="0"/>
                <a:cs typeface="Arial" panose="020B0604020202020204" pitchFamily="34" charset="0"/>
              </a:rPr>
            </a:br>
            <a:endParaRPr lang="en-US" dirty="0" smtClean="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mj-lt"/>
              <a:buAutoNum type="alphaLcParenR"/>
            </a:pPr>
            <a:r>
              <a:rPr lang="en-US" dirty="0" smtClean="0">
                <a:solidFill>
                  <a:schemeClr val="tx1">
                    <a:lumMod val="65000"/>
                    <a:lumOff val="35000"/>
                  </a:schemeClr>
                </a:solidFill>
                <a:latin typeface="Arial" panose="020B0604020202020204" pitchFamily="34" charset="0"/>
                <a:cs typeface="Arial" panose="020B0604020202020204" pitchFamily="34" charset="0"/>
              </a:rPr>
              <a:t>PE classes allow more opportunities for social interaction, which is an essential skill in building future relationships. </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p:nvSpPr>
        <p:spPr>
          <a:xfrm>
            <a:off x="3650212" y="62060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Moran &amp; Henderson 2017 </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44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Examples:</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Unified paragraphs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764771"/>
            <a:ext cx="7315200" cy="5328458"/>
          </a:xfrm>
        </p:spPr>
        <p:txBody>
          <a:bodyPr>
            <a:normAutofit fontScale="92500" lnSpcReduction="10000"/>
          </a:bodyPr>
          <a:lstStyle/>
          <a:p>
            <a:pPr marL="0" indent="0">
              <a:buNone/>
            </a:pPr>
            <a:r>
              <a:rPr lang="en-US" b="1" dirty="0" smtClean="0">
                <a:latin typeface="Arial" panose="020B0604020202020204" pitchFamily="34" charset="0"/>
                <a:cs typeface="Arial" panose="020B0604020202020204" pitchFamily="34" charset="0"/>
              </a:rPr>
              <a:t>Tip: </a:t>
            </a:r>
            <a:r>
              <a:rPr lang="en-US" dirty="0">
                <a:latin typeface="Arial" panose="020B0604020202020204" pitchFamily="34" charset="0"/>
                <a:cs typeface="Arial" panose="020B0604020202020204" pitchFamily="34" charset="0"/>
              </a:rPr>
              <a:t>A unified paragraph </a:t>
            </a:r>
            <a:r>
              <a:rPr lang="en-US" b="1" dirty="0">
                <a:latin typeface="Arial" panose="020B0604020202020204" pitchFamily="34" charset="0"/>
                <a:cs typeface="Arial" panose="020B0604020202020204" pitchFamily="34" charset="0"/>
              </a:rPr>
              <a:t>focuses on one central </a:t>
            </a:r>
            <a:r>
              <a:rPr lang="en-US" b="1" dirty="0" smtClean="0">
                <a:latin typeface="Arial" panose="020B0604020202020204" pitchFamily="34" charset="0"/>
                <a:cs typeface="Arial" panose="020B0604020202020204" pitchFamily="34" charset="0"/>
              </a:rPr>
              <a:t>idea. </a:t>
            </a: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sentences in the paragraph relate to this central idea.</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Identify which two sentences are off-topic:</a:t>
            </a:r>
          </a:p>
          <a:p>
            <a:pPr marL="0" indent="0">
              <a:buNone/>
            </a:pPr>
            <a:endParaRPr lang="en-US" dirty="0" smtClean="0">
              <a:latin typeface="Arial" panose="020B0604020202020204" pitchFamily="34" charset="0"/>
              <a:cs typeface="Arial" panose="020B0604020202020204" pitchFamily="34" charset="0"/>
            </a:endParaRPr>
          </a:p>
          <a:p>
            <a:pPr marL="0" indent="0">
              <a:lnSpc>
                <a:spcPct val="150000"/>
              </a:lnSpc>
              <a:buNone/>
            </a:pPr>
            <a:r>
              <a:rPr lang="en-US" dirty="0" smtClean="0">
                <a:latin typeface="Arial" panose="020B0604020202020204" pitchFamily="34" charset="0"/>
                <a:cs typeface="Arial" panose="020B0604020202020204" pitchFamily="34" charset="0"/>
              </a:rPr>
              <a:t>Pet ownership is a big responsibility. Thousands of families adopt dogs and cats every month. Other family activities include taking vacations and playing sports together. In fact, families who spend time together tend to be happier and communicate more. Most people give little thought to the animals’ needs for a proper diet, exercise, company, and veterinary care. In fact, few people realize how much time and money they will spend taking care of their pets. </a:t>
            </a:r>
            <a:endParaRPr lang="en-US" dirty="0">
              <a:latin typeface="Arial" panose="020B0604020202020204" pitchFamily="34" charset="0"/>
              <a:cs typeface="Arial" panose="020B0604020202020204" pitchFamily="34" charset="0"/>
            </a:endParaRPr>
          </a:p>
          <a:p>
            <a:pPr marL="502920" lvl="1" indent="0">
              <a:buNone/>
            </a:pP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3531679" y="62822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a:t>
            </a:r>
            <a:r>
              <a:rPr lang="en-CA" sz="1400" i="1" dirty="0" err="1" smtClean="0">
                <a:latin typeface="Arial" panose="020B0604020202020204" pitchFamily="34" charset="0"/>
                <a:cs typeface="Arial" panose="020B0604020202020204" pitchFamily="34" charset="0"/>
              </a:rPr>
              <a:t>Kirszner</a:t>
            </a:r>
            <a:r>
              <a:rPr lang="en-CA" sz="1400" i="1" dirty="0" smtClean="0">
                <a:latin typeface="Arial" panose="020B0604020202020204" pitchFamily="34" charset="0"/>
                <a:cs typeface="Arial" panose="020B0604020202020204" pitchFamily="34" charset="0"/>
              </a:rPr>
              <a:t> &amp; </a:t>
            </a:r>
            <a:r>
              <a:rPr lang="en-CA" sz="1400" i="1" dirty="0" err="1" smtClean="0">
                <a:latin typeface="Arial" panose="020B0604020202020204" pitchFamily="34" charset="0"/>
                <a:cs typeface="Arial" panose="020B0604020202020204" pitchFamily="34" charset="0"/>
              </a:rPr>
              <a:t>Mandell</a:t>
            </a:r>
            <a:r>
              <a:rPr lang="en-CA" sz="1400" i="1" dirty="0" smtClean="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3794118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Revising paragraphs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623455"/>
            <a:ext cx="7315200" cy="5469774"/>
          </a:xfrm>
        </p:spPr>
        <p:txBody>
          <a:bodyPr>
            <a:normAutofit/>
          </a:bodyPr>
          <a:lstStyle/>
          <a:p>
            <a:pPr marL="0" indent="0">
              <a:buNone/>
            </a:pPr>
            <a:r>
              <a:rPr lang="en-US" dirty="0" smtClean="0">
                <a:latin typeface="Arial" panose="020B0604020202020204" pitchFamily="34" charset="0"/>
                <a:cs typeface="Arial" panose="020B0604020202020204" pitchFamily="34" charset="0"/>
              </a:rPr>
              <a:t>To revise a paragraph, ask: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Does the topic sentence state your main idea?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Are there enough details in the supporting sentences?</a:t>
            </a:r>
          </a:p>
          <a:p>
            <a:pPr marL="0" indent="0">
              <a:buNone/>
            </a:pP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Does the order of the sentences make sense? </a:t>
            </a:r>
          </a:p>
          <a:p>
            <a:pPr marL="502920" lvl="1"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Does the paragraph have a concluding sentence that summarizes and emphasizes the main idea?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531679" y="62822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a:t>
            </a:r>
            <a:r>
              <a:rPr lang="en-CA" sz="1400" i="1" dirty="0" err="1" smtClean="0">
                <a:latin typeface="Arial" panose="020B0604020202020204" pitchFamily="34" charset="0"/>
                <a:cs typeface="Arial" panose="020B0604020202020204" pitchFamily="34" charset="0"/>
              </a:rPr>
              <a:t>Kirszner</a:t>
            </a:r>
            <a:r>
              <a:rPr lang="en-CA" sz="1400" i="1" dirty="0" smtClean="0">
                <a:latin typeface="Arial" panose="020B0604020202020204" pitchFamily="34" charset="0"/>
                <a:cs typeface="Arial" panose="020B0604020202020204" pitchFamily="34" charset="0"/>
              </a:rPr>
              <a:t> &amp; </a:t>
            </a:r>
            <a:r>
              <a:rPr lang="en-CA" sz="1400" i="1" dirty="0" err="1" smtClean="0">
                <a:latin typeface="Arial" panose="020B0604020202020204" pitchFamily="34" charset="0"/>
                <a:cs typeface="Arial" panose="020B0604020202020204" pitchFamily="34" charset="0"/>
              </a:rPr>
              <a:t>Mandell</a:t>
            </a:r>
            <a:r>
              <a:rPr lang="en-CA" sz="1400" i="1" dirty="0" smtClean="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111358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Paragraph essentials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4078" y="519238"/>
            <a:ext cx="7315200" cy="4603096"/>
          </a:xfrm>
        </p:spPr>
        <p:txBody>
          <a:bodyPr>
            <a:normAutofit/>
          </a:bodyPr>
          <a:lstStyle/>
          <a:p>
            <a:r>
              <a:rPr lang="en-US" dirty="0" smtClean="0">
                <a:solidFill>
                  <a:schemeClr val="tx2"/>
                </a:solidFill>
                <a:latin typeface="Arial" panose="020B0604020202020204" pitchFamily="34" charset="0"/>
                <a:cs typeface="Arial" panose="020B0604020202020204" pitchFamily="34" charset="0"/>
              </a:rPr>
              <a:t>Every paragraph (in the essay body) should </a:t>
            </a:r>
            <a:r>
              <a:rPr lang="en-US" b="1" dirty="0" smtClean="0">
                <a:solidFill>
                  <a:schemeClr val="tx2"/>
                </a:solidFill>
                <a:latin typeface="Arial" panose="020B0604020202020204" pitchFamily="34" charset="0"/>
                <a:cs typeface="Arial" panose="020B0604020202020204" pitchFamily="34" charset="0"/>
              </a:rPr>
              <a:t>include a topic sentence</a:t>
            </a:r>
            <a:r>
              <a:rPr lang="en-US" dirty="0" smtClean="0">
                <a:solidFill>
                  <a:schemeClr val="tx2"/>
                </a:solidFill>
                <a:latin typeface="Arial" panose="020B0604020202020204" pitchFamily="34" charset="0"/>
                <a:cs typeface="Arial" panose="020B0604020202020204" pitchFamily="34" charset="0"/>
              </a:rPr>
              <a:t> that states the paragraph’s main idea.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paragraph is unified when it focuses on </a:t>
            </a:r>
            <a:r>
              <a:rPr lang="en-US" b="1" dirty="0" smtClean="0">
                <a:solidFill>
                  <a:schemeClr val="tx2"/>
                </a:solidFill>
                <a:latin typeface="Arial" panose="020B0604020202020204" pitchFamily="34" charset="0"/>
                <a:cs typeface="Arial" panose="020B0604020202020204" pitchFamily="34" charset="0"/>
              </a:rPr>
              <a:t>a single main idea</a:t>
            </a:r>
            <a:r>
              <a:rPr lang="en-US" dirty="0" smtClean="0">
                <a:solidFill>
                  <a:schemeClr val="tx2"/>
                </a:solidFill>
                <a:latin typeface="Arial" panose="020B0604020202020204" pitchFamily="34" charset="0"/>
                <a:cs typeface="Arial" panose="020B0604020202020204" pitchFamily="34" charset="0"/>
              </a:rPr>
              <a:t>, which will be </a:t>
            </a:r>
            <a:r>
              <a:rPr lang="en-US" b="1" dirty="0" smtClean="0">
                <a:solidFill>
                  <a:schemeClr val="tx2"/>
                </a:solidFill>
                <a:latin typeface="Arial" panose="020B0604020202020204" pitchFamily="34" charset="0"/>
                <a:cs typeface="Arial" panose="020B0604020202020204" pitchFamily="34" charset="0"/>
              </a:rPr>
              <a:t>stated in the topic sentence</a:t>
            </a:r>
            <a:r>
              <a:rPr lang="en-US" dirty="0" smtClean="0">
                <a:solidFill>
                  <a:schemeClr val="tx2"/>
                </a:solidFill>
                <a:latin typeface="Arial" panose="020B0604020202020204" pitchFamily="34" charset="0"/>
                <a:cs typeface="Arial" panose="020B0604020202020204" pitchFamily="34" charset="0"/>
              </a:rPr>
              <a:t>.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paragraph is well developed when it contains enough </a:t>
            </a:r>
            <a:r>
              <a:rPr lang="en-US" b="1" dirty="0" smtClean="0">
                <a:solidFill>
                  <a:schemeClr val="tx2"/>
                </a:solidFill>
                <a:latin typeface="Arial" panose="020B0604020202020204" pitchFamily="34" charset="0"/>
                <a:cs typeface="Arial" panose="020B0604020202020204" pitchFamily="34" charset="0"/>
              </a:rPr>
              <a:t>details to support the main idea</a:t>
            </a:r>
            <a:r>
              <a:rPr lang="en-US" dirty="0" smtClean="0">
                <a:solidFill>
                  <a:schemeClr val="tx2"/>
                </a:solidFill>
                <a:latin typeface="Arial" panose="020B0604020202020204" pitchFamily="34" charset="0"/>
                <a:cs typeface="Arial" panose="020B0604020202020204" pitchFamily="34" charset="0"/>
              </a:rPr>
              <a:t>.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A paragraph should </a:t>
            </a:r>
            <a:r>
              <a:rPr lang="en-US" b="1" dirty="0" smtClean="0">
                <a:solidFill>
                  <a:schemeClr val="tx2"/>
                </a:solidFill>
                <a:latin typeface="Arial" panose="020B0604020202020204" pitchFamily="34" charset="0"/>
                <a:cs typeface="Arial" panose="020B0604020202020204" pitchFamily="34" charset="0"/>
              </a:rPr>
              <a:t>end with a concluding sentence </a:t>
            </a:r>
            <a:r>
              <a:rPr lang="en-US" dirty="0" smtClean="0">
                <a:solidFill>
                  <a:schemeClr val="tx2"/>
                </a:solidFill>
                <a:latin typeface="Arial" panose="020B0604020202020204" pitchFamily="34" charset="0"/>
                <a:cs typeface="Arial" panose="020B0604020202020204" pitchFamily="34" charset="0"/>
              </a:rPr>
              <a:t>(also called a wrap) to </a:t>
            </a:r>
            <a:r>
              <a:rPr lang="en-US" b="1" dirty="0" smtClean="0">
                <a:solidFill>
                  <a:schemeClr val="tx2"/>
                </a:solidFill>
                <a:latin typeface="Arial" panose="020B0604020202020204" pitchFamily="34" charset="0"/>
                <a:cs typeface="Arial" panose="020B0604020202020204" pitchFamily="34" charset="0"/>
              </a:rPr>
              <a:t>summarize and emphasize the main idea</a:t>
            </a:r>
            <a:r>
              <a:rPr lang="en-US" dirty="0" smtClean="0">
                <a:solidFill>
                  <a:schemeClr val="tx2"/>
                </a:solidFill>
                <a:latin typeface="Arial" panose="020B0604020202020204" pitchFamily="34" charset="0"/>
                <a:cs typeface="Arial" panose="020B0604020202020204" pitchFamily="34" charset="0"/>
              </a:rPr>
              <a:t>. </a:t>
            </a:r>
          </a:p>
          <a:p>
            <a:pPr marL="502920" lvl="1" indent="0">
              <a:buNone/>
            </a:pPr>
            <a:endParaRPr lang="en-US" dirty="0" smtClean="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758004" y="5003398"/>
            <a:ext cx="2241274" cy="1563827"/>
          </a:xfrm>
          <a:prstGeom prst="rect">
            <a:avLst/>
          </a:prstGeom>
        </p:spPr>
      </p:pic>
      <p:sp>
        <p:nvSpPr>
          <p:cNvPr id="5" name="TextBox 4"/>
          <p:cNvSpPr txBox="1"/>
          <p:nvPr/>
        </p:nvSpPr>
        <p:spPr>
          <a:xfrm>
            <a:off x="3684078" y="5122334"/>
            <a:ext cx="5300133" cy="646331"/>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When in doubt: </a:t>
            </a:r>
            <a:r>
              <a:rPr lang="en-US" dirty="0" smtClean="0">
                <a:solidFill>
                  <a:schemeClr val="tx2"/>
                </a:solidFill>
                <a:latin typeface="Arial" panose="020B0604020202020204" pitchFamily="34" charset="0"/>
                <a:cs typeface="Arial" panose="020B0604020202020204" pitchFamily="34" charset="0"/>
              </a:rPr>
              <a:t>visualize </a:t>
            </a:r>
            <a:r>
              <a:rPr lang="en-US" dirty="0">
                <a:solidFill>
                  <a:schemeClr val="tx2"/>
                </a:solidFill>
                <a:latin typeface="Arial" panose="020B0604020202020204" pitchFamily="34" charset="0"/>
                <a:cs typeface="Arial" panose="020B0604020202020204" pitchFamily="34" charset="0"/>
              </a:rPr>
              <a:t>the burger </a:t>
            </a: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or visit </a:t>
            </a:r>
            <a:r>
              <a:rPr lang="en-US" dirty="0">
                <a:solidFill>
                  <a:schemeClr val="tx2"/>
                </a:solidFill>
                <a:latin typeface="Arial" panose="020B0604020202020204" pitchFamily="34" charset="0"/>
                <a:cs typeface="Arial" panose="020B0604020202020204" pitchFamily="34" charset="0"/>
              </a:rPr>
              <a:t>Ashley </a:t>
            </a:r>
            <a:r>
              <a:rPr lang="en-US" dirty="0" smtClean="0">
                <a:solidFill>
                  <a:schemeClr val="tx2"/>
                </a:solidFill>
                <a:latin typeface="Arial" panose="020B0604020202020204" pitchFamily="34" charset="0"/>
                <a:cs typeface="Arial" panose="020B0604020202020204" pitchFamily="34" charset="0"/>
              </a:rPr>
              <a:t>in the Student Success Centre. </a:t>
            </a:r>
            <a:r>
              <a:rPr lang="en-US" dirty="0" smtClean="0">
                <a:solidFill>
                  <a:schemeClr val="tx2"/>
                </a:solidFill>
                <a:latin typeface="Arial" panose="020B0604020202020204" pitchFamily="34" charset="0"/>
                <a:cs typeface="Arial" panose="020B0604020202020204" pitchFamily="34" charset="0"/>
                <a:sym typeface="Wingdings" panose="05000000000000000000" pitchFamily="2" charset="2"/>
              </a:rPr>
              <a:t></a:t>
            </a:r>
            <a:endParaRPr lang="en-US"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3531679" y="62822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a:t>
            </a:r>
            <a:r>
              <a:rPr lang="en-CA" sz="1400" i="1" dirty="0" err="1" smtClean="0">
                <a:latin typeface="Arial" panose="020B0604020202020204" pitchFamily="34" charset="0"/>
                <a:cs typeface="Arial" panose="020B0604020202020204" pitchFamily="34" charset="0"/>
              </a:rPr>
              <a:t>Kirszner</a:t>
            </a:r>
            <a:r>
              <a:rPr lang="en-CA" sz="1400" i="1" dirty="0" smtClean="0">
                <a:latin typeface="Arial" panose="020B0604020202020204" pitchFamily="34" charset="0"/>
                <a:cs typeface="Arial" panose="020B0604020202020204" pitchFamily="34" charset="0"/>
              </a:rPr>
              <a:t> &amp; </a:t>
            </a:r>
            <a:r>
              <a:rPr lang="en-CA" sz="1400" i="1" dirty="0" err="1" smtClean="0">
                <a:latin typeface="Arial" panose="020B0604020202020204" pitchFamily="34" charset="0"/>
                <a:cs typeface="Arial" panose="020B0604020202020204" pitchFamily="34" charset="0"/>
              </a:rPr>
              <a:t>Mandell</a:t>
            </a:r>
            <a:r>
              <a:rPr lang="en-CA" sz="1400" i="1" dirty="0" smtClean="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250640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References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4078" y="1006918"/>
            <a:ext cx="7315200" cy="4603096"/>
          </a:xfrm>
        </p:spPr>
        <p:txBody>
          <a:bodyPr>
            <a:normAutofit/>
          </a:bodyPr>
          <a:lstStyle/>
          <a:p>
            <a:pPr marL="502920" lvl="1" indent="0" algn="ctr">
              <a:buNone/>
            </a:pPr>
            <a:r>
              <a:rPr lang="en-US" dirty="0" smtClean="0">
                <a:solidFill>
                  <a:schemeClr val="tx2"/>
                </a:solidFill>
                <a:latin typeface="Arial" panose="020B0604020202020204" pitchFamily="34" charset="0"/>
                <a:cs typeface="Arial" panose="020B0604020202020204" pitchFamily="34" charset="0"/>
              </a:rPr>
              <a:t>References</a:t>
            </a:r>
          </a:p>
          <a:p>
            <a:pPr marL="502920" lvl="1" indent="0" algn="ctr">
              <a:buNone/>
            </a:pPr>
            <a:endParaRPr lang="en-US" dirty="0">
              <a:solidFill>
                <a:schemeClr val="tx2"/>
              </a:solidFill>
              <a:latin typeface="Arial" panose="020B0604020202020204" pitchFamily="34" charset="0"/>
              <a:cs typeface="Arial" panose="020B0604020202020204" pitchFamily="34" charset="0"/>
            </a:endParaRPr>
          </a:p>
          <a:p>
            <a:pPr marL="502920" lvl="1" indent="-457200">
              <a:lnSpc>
                <a:spcPct val="200000"/>
              </a:lnSpc>
              <a:buNone/>
            </a:pPr>
            <a:r>
              <a:rPr lang="en-US" dirty="0" err="1" smtClean="0">
                <a:solidFill>
                  <a:schemeClr val="tx2"/>
                </a:solidFill>
                <a:latin typeface="Arial" panose="020B0604020202020204" pitchFamily="34" charset="0"/>
                <a:cs typeface="Arial" panose="020B0604020202020204" pitchFamily="34" charset="0"/>
              </a:rPr>
              <a:t>Kirszner</a:t>
            </a:r>
            <a:r>
              <a:rPr lang="en-US" dirty="0" smtClean="0">
                <a:solidFill>
                  <a:schemeClr val="tx2"/>
                </a:solidFill>
                <a:latin typeface="Arial" panose="020B0604020202020204" pitchFamily="34" charset="0"/>
                <a:cs typeface="Arial" panose="020B0604020202020204" pitchFamily="34" charset="0"/>
              </a:rPr>
              <a:t>, L. G., &amp; </a:t>
            </a:r>
            <a:r>
              <a:rPr lang="en-US" dirty="0" err="1" smtClean="0">
                <a:solidFill>
                  <a:schemeClr val="tx2"/>
                </a:solidFill>
                <a:latin typeface="Arial" panose="020B0604020202020204" pitchFamily="34" charset="0"/>
                <a:cs typeface="Arial" panose="020B0604020202020204" pitchFamily="34" charset="0"/>
              </a:rPr>
              <a:t>Mandell</a:t>
            </a:r>
            <a:r>
              <a:rPr lang="en-US" dirty="0" smtClean="0">
                <a:solidFill>
                  <a:schemeClr val="tx2"/>
                </a:solidFill>
                <a:latin typeface="Arial" panose="020B0604020202020204" pitchFamily="34" charset="0"/>
                <a:cs typeface="Arial" panose="020B0604020202020204" pitchFamily="34" charset="0"/>
              </a:rPr>
              <a:t>, S. R. (2005). </a:t>
            </a:r>
            <a:r>
              <a:rPr lang="en-US" i="1" dirty="0" smtClean="0">
                <a:solidFill>
                  <a:schemeClr val="tx2"/>
                </a:solidFill>
                <a:latin typeface="Arial" panose="020B0604020202020204" pitchFamily="34" charset="0"/>
                <a:cs typeface="Arial" panose="020B0604020202020204" pitchFamily="34" charset="0"/>
              </a:rPr>
              <a:t>Foundations first: Sentences and paragraphs </a:t>
            </a:r>
            <a:r>
              <a:rPr lang="en-US" dirty="0" smtClean="0">
                <a:solidFill>
                  <a:schemeClr val="tx2"/>
                </a:solidFill>
                <a:latin typeface="Arial" panose="020B0604020202020204" pitchFamily="34" charset="0"/>
                <a:cs typeface="Arial" panose="020B0604020202020204" pitchFamily="34" charset="0"/>
              </a:rPr>
              <a:t>(2nd ed.). </a:t>
            </a:r>
            <a:r>
              <a:rPr lang="en-US" dirty="0" smtClean="0">
                <a:solidFill>
                  <a:schemeClr val="tx2"/>
                </a:solidFill>
                <a:latin typeface="Arial" panose="020B0604020202020204" pitchFamily="34" charset="0"/>
                <a:cs typeface="Arial" panose="020B0604020202020204" pitchFamily="34" charset="0"/>
              </a:rPr>
              <a:t>New York, NY: Bedford/St. Martin’s. </a:t>
            </a:r>
            <a:r>
              <a:rPr lang="en-US" dirty="0" smtClean="0">
                <a:solidFill>
                  <a:schemeClr val="tx2"/>
                </a:solidFill>
                <a:latin typeface="Arial" panose="020B0604020202020204" pitchFamily="34" charset="0"/>
                <a:cs typeface="Arial" panose="020B0604020202020204" pitchFamily="34" charset="0"/>
              </a:rPr>
              <a:t> </a:t>
            </a:r>
          </a:p>
          <a:p>
            <a:pPr marL="502920" lvl="1" indent="-457200">
              <a:lnSpc>
                <a:spcPct val="200000"/>
              </a:lnSpc>
              <a:buNone/>
            </a:pPr>
            <a:endParaRPr lang="en-US" dirty="0">
              <a:solidFill>
                <a:schemeClr val="tx2"/>
              </a:solidFill>
              <a:latin typeface="Arial" panose="020B0604020202020204" pitchFamily="34" charset="0"/>
              <a:cs typeface="Arial" panose="020B0604020202020204" pitchFamily="34" charset="0"/>
            </a:endParaRPr>
          </a:p>
          <a:p>
            <a:pPr marL="502920" lvl="1" indent="-457200">
              <a:lnSpc>
                <a:spcPct val="200000"/>
              </a:lnSpc>
              <a:buNone/>
            </a:pPr>
            <a:r>
              <a:rPr lang="en-US" dirty="0" smtClean="0">
                <a:solidFill>
                  <a:schemeClr val="tx2"/>
                </a:solidFill>
                <a:latin typeface="Arial" panose="020B0604020202020204" pitchFamily="34" charset="0"/>
                <a:cs typeface="Arial" panose="020B0604020202020204" pitchFamily="34" charset="0"/>
              </a:rPr>
              <a:t>Moran, K. M., &amp; Henderson, E. (2017). </a:t>
            </a:r>
            <a:r>
              <a:rPr lang="en-US" i="1" dirty="0" smtClean="0">
                <a:solidFill>
                  <a:schemeClr val="tx2"/>
                </a:solidFill>
                <a:latin typeface="Arial" panose="020B0604020202020204" pitchFamily="34" charset="0"/>
                <a:cs typeface="Arial" panose="020B0604020202020204" pitchFamily="34" charset="0"/>
              </a:rPr>
              <a:t>The empowered writer: An essential guide to writing, reading and research </a:t>
            </a:r>
            <a:r>
              <a:rPr lang="en-US" dirty="0" smtClean="0">
                <a:solidFill>
                  <a:schemeClr val="tx2"/>
                </a:solidFill>
                <a:latin typeface="Arial" panose="020B0604020202020204" pitchFamily="34" charset="0"/>
                <a:cs typeface="Arial" panose="020B0604020202020204" pitchFamily="34" charset="0"/>
              </a:rPr>
              <a:t>(3rd ed.). Toronto, Canada: Oxford University Press. </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40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Paragraph essentials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What a paragraph does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Parts of a paragraph: topic sentences, supporting details, concluding sentences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Examples</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Tips for revising a paragraph</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80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a paragraph does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group of paragraphs about a chosen topic </a:t>
            </a:r>
            <a:r>
              <a:rPr lang="en-US" b="1" dirty="0" smtClean="0">
                <a:latin typeface="Arial" panose="020B0604020202020204" pitchFamily="34" charset="0"/>
                <a:cs typeface="Arial" panose="020B0604020202020204" pitchFamily="34" charset="0"/>
              </a:rPr>
              <a:t>form an essay.</a:t>
            </a:r>
          </a:p>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Tip: </a:t>
            </a:r>
            <a:r>
              <a:rPr lang="en-US" dirty="0" smtClean="0">
                <a:latin typeface="Arial" panose="020B0604020202020204" pitchFamily="34" charset="0"/>
                <a:cs typeface="Arial" panose="020B0604020202020204" pitchFamily="34" charset="0"/>
              </a:rPr>
              <a:t>All paragraphs in the essay should work to support the essay’s thesis. </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112245"/>
              </p:ext>
            </p:extLst>
          </p:nvPr>
        </p:nvGraphicFramePr>
        <p:xfrm>
          <a:off x="3708402" y="2497666"/>
          <a:ext cx="7882466" cy="1097280"/>
        </p:xfrm>
        <a:graphic>
          <a:graphicData uri="http://schemas.openxmlformats.org/drawingml/2006/table">
            <a:tbl>
              <a:tblPr firstRow="1" bandRow="1">
                <a:tableStyleId>{5C22544A-7EE6-4342-B048-85BDC9FD1C3A}</a:tableStyleId>
              </a:tblPr>
              <a:tblGrid>
                <a:gridCol w="1789977">
                  <a:extLst>
                    <a:ext uri="{9D8B030D-6E8A-4147-A177-3AD203B41FA5}">
                      <a16:colId xmlns:a16="http://schemas.microsoft.com/office/drawing/2014/main" val="450173401"/>
                    </a:ext>
                  </a:extLst>
                </a:gridCol>
                <a:gridCol w="2028093">
                  <a:extLst>
                    <a:ext uri="{9D8B030D-6E8A-4147-A177-3AD203B41FA5}">
                      <a16:colId xmlns:a16="http://schemas.microsoft.com/office/drawing/2014/main" val="2992788532"/>
                    </a:ext>
                  </a:extLst>
                </a:gridCol>
                <a:gridCol w="4064396">
                  <a:extLst>
                    <a:ext uri="{9D8B030D-6E8A-4147-A177-3AD203B41FA5}">
                      <a16:colId xmlns:a16="http://schemas.microsoft.com/office/drawing/2014/main" val="1888914400"/>
                    </a:ext>
                  </a:extLst>
                </a:gridCol>
              </a:tblGrid>
              <a:tr h="297632">
                <a:tc>
                  <a:txBody>
                    <a:bodyPr/>
                    <a:lstStyle/>
                    <a:p>
                      <a:pPr algn="ctr"/>
                      <a:r>
                        <a:rPr lang="en-CA" b="0" dirty="0" smtClean="0">
                          <a:solidFill>
                            <a:schemeClr val="tx1"/>
                          </a:solidFill>
                          <a:latin typeface="Arial" panose="020B0604020202020204" pitchFamily="34" charset="0"/>
                          <a:cs typeface="Arial" panose="020B0604020202020204" pitchFamily="34" charset="0"/>
                        </a:rPr>
                        <a:t>Introduction</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Beginning</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1 paragraph</a:t>
                      </a:r>
                      <a:endParaRPr lang="en-CA"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373337"/>
                  </a:ext>
                </a:extLst>
              </a:tr>
              <a:tr h="297632">
                <a:tc>
                  <a:txBody>
                    <a:bodyPr/>
                    <a:lstStyle/>
                    <a:p>
                      <a:pPr algn="ctr"/>
                      <a:r>
                        <a:rPr lang="en-CA" b="0" dirty="0" smtClean="0">
                          <a:solidFill>
                            <a:schemeClr val="tx1"/>
                          </a:solidFill>
                          <a:latin typeface="Arial" panose="020B0604020202020204" pitchFamily="34" charset="0"/>
                          <a:cs typeface="Arial" panose="020B0604020202020204" pitchFamily="34" charset="0"/>
                        </a:rPr>
                        <a:t>Body</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Middle</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Multiple paragraphs</a:t>
                      </a:r>
                      <a:endParaRPr lang="en-CA"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694826"/>
                  </a:ext>
                </a:extLst>
              </a:tr>
              <a:tr h="297632">
                <a:tc>
                  <a:txBody>
                    <a:bodyPr/>
                    <a:lstStyle/>
                    <a:p>
                      <a:pPr algn="ctr"/>
                      <a:r>
                        <a:rPr lang="en-CA" b="0" dirty="0" smtClean="0">
                          <a:solidFill>
                            <a:schemeClr val="tx1"/>
                          </a:solidFill>
                          <a:latin typeface="Arial" panose="020B0604020202020204" pitchFamily="34" charset="0"/>
                          <a:cs typeface="Arial" panose="020B0604020202020204" pitchFamily="34" charset="0"/>
                        </a:rPr>
                        <a:t>End</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Conclusion</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CA" b="0" dirty="0" smtClean="0">
                          <a:solidFill>
                            <a:schemeClr val="tx1"/>
                          </a:solidFill>
                          <a:latin typeface="Arial" panose="020B0604020202020204" pitchFamily="34" charset="0"/>
                          <a:cs typeface="Arial" panose="020B0604020202020204" pitchFamily="34" charset="0"/>
                        </a:rPr>
                        <a:t>1 paragraph</a:t>
                      </a:r>
                      <a:endParaRPr lang="en-CA"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5469038"/>
                  </a:ext>
                </a:extLst>
              </a:tr>
            </a:tbl>
          </a:graphicData>
        </a:graphic>
      </p:graphicFrame>
    </p:spTree>
    <p:extLst>
      <p:ext uri="{BB962C8B-B14F-4D97-AF65-F5344CB8AC3E}">
        <p14:creationId xmlns:p14="http://schemas.microsoft.com/office/powerpoint/2010/main" val="3485049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a paragraph does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94145" y="934105"/>
            <a:ext cx="7315200" cy="4907895"/>
          </a:xfrm>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the body of the essay, a paragraph </a:t>
            </a:r>
            <a:r>
              <a:rPr lang="en-US" dirty="0">
                <a:latin typeface="Arial" panose="020B0604020202020204" pitchFamily="34" charset="0"/>
                <a:cs typeface="Arial" panose="020B0604020202020204" pitchFamily="34" charset="0"/>
              </a:rPr>
              <a:t>should </a:t>
            </a:r>
            <a:r>
              <a:rPr lang="en-US" b="1" dirty="0">
                <a:latin typeface="Arial" panose="020B0604020202020204" pitchFamily="34" charset="0"/>
                <a:cs typeface="Arial" panose="020B0604020202020204" pitchFamily="34" charset="0"/>
              </a:rPr>
              <a:t>communicate one main </a:t>
            </a:r>
            <a:r>
              <a:rPr lang="en-US" b="1" dirty="0" smtClean="0">
                <a:latin typeface="Arial" panose="020B0604020202020204" pitchFamily="34" charset="0"/>
                <a:cs typeface="Arial" panose="020B0604020202020204" pitchFamily="34" charset="0"/>
              </a:rPr>
              <a:t>idea.</a:t>
            </a:r>
          </a:p>
          <a:p>
            <a:pPr marL="0" indent="0">
              <a:buNone/>
            </a:pPr>
            <a:endParaRPr lang="en-US" b="1" dirty="0" smtClean="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All of the sentences in the paragraph relate to the main idea</a:t>
            </a:r>
            <a:r>
              <a:rPr lang="en-US"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This </a:t>
            </a:r>
            <a:r>
              <a:rPr lang="en-US" sz="2000" dirty="0" smtClean="0">
                <a:latin typeface="Arial" panose="020B0604020202020204" pitchFamily="34" charset="0"/>
                <a:cs typeface="Arial" panose="020B0604020202020204" pitchFamily="34" charset="0"/>
              </a:rPr>
              <a:t>is called </a:t>
            </a:r>
            <a:r>
              <a:rPr lang="en-US" sz="2000" dirty="0">
                <a:latin typeface="Arial" panose="020B0604020202020204" pitchFamily="34" charset="0"/>
                <a:cs typeface="Arial" panose="020B0604020202020204" pitchFamily="34" charset="0"/>
              </a:rPr>
              <a:t>a unified </a:t>
            </a:r>
            <a:r>
              <a:rPr lang="en-US" sz="2000" dirty="0" smtClean="0">
                <a:latin typeface="Arial" panose="020B0604020202020204" pitchFamily="34" charset="0"/>
                <a:cs typeface="Arial" panose="020B0604020202020204" pitchFamily="34" charset="0"/>
              </a:rPr>
              <a:t>paragraph.</a:t>
            </a:r>
          </a:p>
          <a:p>
            <a:pPr marL="502920" lvl="1" indent="0">
              <a:buNone/>
            </a:pPr>
            <a:endParaRPr lang="en-US" sz="2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unified paragraph </a:t>
            </a:r>
            <a:r>
              <a:rPr lang="en-US" b="1" dirty="0" smtClean="0">
                <a:latin typeface="Arial" panose="020B0604020202020204" pitchFamily="34" charset="0"/>
                <a:cs typeface="Arial" panose="020B0604020202020204" pitchFamily="34" charset="0"/>
              </a:rPr>
              <a:t>focuses on one central idea.</a:t>
            </a:r>
          </a:p>
          <a:p>
            <a:pPr marL="960120" lvl="2" indent="0">
              <a:buNone/>
            </a:pPr>
            <a:endParaRPr lang="en-US" b="1"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960120" lvl="2" indent="0">
              <a:buNone/>
            </a:pPr>
            <a:endParaRPr lang="en-US" sz="2000" dirty="0">
              <a:latin typeface="Arial" panose="020B0604020202020204" pitchFamily="34" charset="0"/>
              <a:cs typeface="Arial" panose="020B0604020202020204" pitchFamily="34" charset="0"/>
            </a:endParaRPr>
          </a:p>
          <a:p>
            <a:pPr marL="960120" lvl="2" indent="0">
              <a:buNone/>
            </a:pPr>
            <a:endParaRPr lang="en-US" sz="2000" dirty="0" smtClean="0">
              <a:latin typeface="Arial" panose="020B0604020202020204" pitchFamily="34" charset="0"/>
              <a:cs typeface="Arial" panose="020B0604020202020204" pitchFamily="34" charset="0"/>
            </a:endParaRPr>
          </a:p>
          <a:p>
            <a:pPr marL="502920" lvl="1" indent="0">
              <a:buNone/>
            </a:pPr>
            <a:endParaRPr lang="en-US" sz="2000" dirty="0" smtClean="0">
              <a:latin typeface="Arial" panose="020B0604020202020204" pitchFamily="34" charset="0"/>
              <a:cs typeface="Arial" panose="020B0604020202020204" pitchFamily="34" charset="0"/>
            </a:endParaRPr>
          </a:p>
          <a:p>
            <a:pPr marL="502920" lvl="1" indent="0">
              <a:buNone/>
            </a:pP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3794145" y="5842000"/>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Moran &amp; Henderson 2017 </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54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What a paragraph does</a:t>
            </a:r>
            <a:endParaRPr lang="en-CA"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977814"/>
              </p:ext>
            </p:extLst>
          </p:nvPr>
        </p:nvGraphicFramePr>
        <p:xfrm>
          <a:off x="3776135" y="1058333"/>
          <a:ext cx="7797798" cy="505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76135" y="654120"/>
            <a:ext cx="7408332" cy="707886"/>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To communicate the </a:t>
            </a:r>
            <a:r>
              <a:rPr lang="en-US" sz="2000" dirty="0" smtClean="0">
                <a:latin typeface="Arial" panose="020B0604020202020204" pitchFamily="34" charset="0"/>
                <a:cs typeface="Arial" panose="020B0604020202020204" pitchFamily="34" charset="0"/>
              </a:rPr>
              <a:t>main idea</a:t>
            </a:r>
            <a:r>
              <a:rPr lang="en-US" sz="2000" dirty="0">
                <a:latin typeface="Arial" panose="020B0604020202020204" pitchFamily="34" charset="0"/>
                <a:cs typeface="Arial" panose="020B0604020202020204" pitchFamily="34" charset="0"/>
              </a:rPr>
              <a:t>, a paragraph </a:t>
            </a:r>
            <a:r>
              <a:rPr lang="en-US" sz="2000" dirty="0" smtClean="0">
                <a:latin typeface="Arial" panose="020B0604020202020204" pitchFamily="34" charset="0"/>
                <a:cs typeface="Arial" panose="020B0604020202020204" pitchFamily="34" charset="0"/>
              </a:rPr>
              <a:t>should: </a:t>
            </a:r>
            <a:endParaRPr lang="en-CA" sz="2000" dirty="0">
              <a:latin typeface="Arial" panose="020B0604020202020204" pitchFamily="34" charset="0"/>
              <a:cs typeface="Arial" panose="020B0604020202020204" pitchFamily="34" charset="0"/>
            </a:endParaRPr>
          </a:p>
          <a:p>
            <a:endParaRPr lang="en-CA" sz="2000" dirty="0">
              <a:latin typeface="Arial" panose="020B0604020202020204" pitchFamily="34" charset="0"/>
              <a:cs typeface="Arial" panose="020B0604020202020204" pitchFamily="34" charset="0"/>
            </a:endParaRPr>
          </a:p>
        </p:txBody>
      </p:sp>
      <p:sp>
        <p:nvSpPr>
          <p:cNvPr id="6" name="TextBox 5"/>
          <p:cNvSpPr txBox="1"/>
          <p:nvPr/>
        </p:nvSpPr>
        <p:spPr>
          <a:xfrm>
            <a:off x="3649133" y="5932957"/>
            <a:ext cx="7408332" cy="707886"/>
          </a:xfrm>
          <a:prstGeom prst="rect">
            <a:avLst/>
          </a:prstGeom>
          <a:noFill/>
        </p:spPr>
        <p:txBody>
          <a:bodyPr wrap="square" rtlCol="0">
            <a:spAutoFit/>
          </a:bodyPr>
          <a:lstStyle/>
          <a:p>
            <a:pPr lvl="0"/>
            <a:r>
              <a:rPr lang="en-US"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ensures the paragraph has a beginning, middle and end. </a:t>
            </a:r>
            <a:endParaRPr lang="en-CA" sz="2000" dirty="0">
              <a:latin typeface="Arial" panose="020B0604020202020204" pitchFamily="34" charset="0"/>
              <a:cs typeface="Arial" panose="020B0604020202020204" pitchFamily="34" charset="0"/>
            </a:endParaRPr>
          </a:p>
        </p:txBody>
      </p:sp>
      <p:sp>
        <p:nvSpPr>
          <p:cNvPr id="7" name="TextBox 6"/>
          <p:cNvSpPr txBox="1"/>
          <p:nvPr/>
        </p:nvSpPr>
        <p:spPr>
          <a:xfrm>
            <a:off x="135469" y="6333066"/>
            <a:ext cx="3513664"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Moran &amp; Henderson 2017 </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358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Parts of a paragraph</a:t>
            </a:r>
            <a:endParaRPr lang="en-CA"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97503368"/>
              </p:ext>
            </p:extLst>
          </p:nvPr>
        </p:nvGraphicFramePr>
        <p:xfrm>
          <a:off x="3594949" y="646545"/>
          <a:ext cx="8089050" cy="4793499"/>
        </p:xfrm>
        <a:graphic>
          <a:graphicData uri="http://schemas.openxmlformats.org/drawingml/2006/table">
            <a:tbl>
              <a:tblPr firstRow="1" bandRow="1">
                <a:tableStyleId>{5C22544A-7EE6-4342-B048-85BDC9FD1C3A}</a:tableStyleId>
              </a:tblPr>
              <a:tblGrid>
                <a:gridCol w="1383451">
                  <a:extLst>
                    <a:ext uri="{9D8B030D-6E8A-4147-A177-3AD203B41FA5}">
                      <a16:colId xmlns:a16="http://schemas.microsoft.com/office/drawing/2014/main" val="2486340942"/>
                    </a:ext>
                  </a:extLst>
                </a:gridCol>
                <a:gridCol w="3971636">
                  <a:extLst>
                    <a:ext uri="{9D8B030D-6E8A-4147-A177-3AD203B41FA5}">
                      <a16:colId xmlns:a16="http://schemas.microsoft.com/office/drawing/2014/main" val="138565853"/>
                    </a:ext>
                  </a:extLst>
                </a:gridCol>
                <a:gridCol w="2733963">
                  <a:extLst>
                    <a:ext uri="{9D8B030D-6E8A-4147-A177-3AD203B41FA5}">
                      <a16:colId xmlns:a16="http://schemas.microsoft.com/office/drawing/2014/main" val="547465653"/>
                    </a:ext>
                  </a:extLst>
                </a:gridCol>
              </a:tblGrid>
              <a:tr h="618594">
                <a:tc>
                  <a:txBody>
                    <a:bodyPr/>
                    <a:lstStyle/>
                    <a:p>
                      <a:r>
                        <a:rPr lang="en-US" b="0" dirty="0" smtClean="0">
                          <a:solidFill>
                            <a:schemeClr val="tx1"/>
                          </a:solidFill>
                          <a:latin typeface="Arial" panose="020B0604020202020204" pitchFamily="34" charset="0"/>
                          <a:cs typeface="Arial" panose="020B0604020202020204" pitchFamily="34" charset="0"/>
                        </a:rPr>
                        <a:t>Beginning</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Arial" panose="020B0604020202020204" pitchFamily="34" charset="0"/>
                          <a:cs typeface="Arial" panose="020B0604020202020204" pitchFamily="34" charset="0"/>
                        </a:rPr>
                        <a:t>Introduce</a:t>
                      </a:r>
                      <a:r>
                        <a:rPr lang="en-US" b="0" dirty="0" smtClean="0">
                          <a:solidFill>
                            <a:schemeClr val="tx1"/>
                          </a:solidFill>
                          <a:latin typeface="Arial" panose="020B0604020202020204" pitchFamily="34" charset="0"/>
                          <a:cs typeface="Arial" panose="020B0604020202020204" pitchFamily="34" charset="0"/>
                        </a:rPr>
                        <a:t> the main point</a:t>
                      </a:r>
                    </a:p>
                    <a:p>
                      <a:endParaRPr lang="en-CA" b="0" dirty="0">
                        <a:solidFill>
                          <a:schemeClr val="tx1"/>
                        </a:solidFill>
                        <a:latin typeface="Arial" panose="020B0604020202020204" pitchFamily="34" charset="0"/>
                        <a:cs typeface="Arial" panose="020B0604020202020204" pitchFamily="34" charset="0"/>
                      </a:endParaRPr>
                    </a:p>
                  </a:txBody>
                  <a:tcPr/>
                </a:tc>
                <a:tc>
                  <a:txBody>
                    <a:bodyPr/>
                    <a:lstStyle/>
                    <a:p>
                      <a:r>
                        <a:rPr lang="en-CA" b="0" dirty="0" smtClean="0">
                          <a:solidFill>
                            <a:schemeClr val="tx1"/>
                          </a:solidFill>
                          <a:latin typeface="Arial" panose="020B0604020202020204" pitchFamily="34" charset="0"/>
                          <a:cs typeface="Arial" panose="020B0604020202020204" pitchFamily="34" charset="0"/>
                        </a:rPr>
                        <a:t>Topic sentence</a:t>
                      </a:r>
                      <a:endParaRPr lang="en-CA"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5373603"/>
                  </a:ext>
                </a:extLst>
              </a:tr>
              <a:tr h="3269713">
                <a:tc>
                  <a:txBody>
                    <a:bodyPr/>
                    <a:lstStyle/>
                    <a:p>
                      <a:r>
                        <a:rPr lang="en-US" b="0" dirty="0" smtClean="0">
                          <a:solidFill>
                            <a:schemeClr val="tx1"/>
                          </a:solidFill>
                          <a:latin typeface="Arial" panose="020B0604020202020204" pitchFamily="34" charset="0"/>
                          <a:cs typeface="Arial" panose="020B0604020202020204" pitchFamily="34" charset="0"/>
                        </a:rPr>
                        <a:t>Middle</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r>
                        <a:rPr lang="en-US" b="1" dirty="0" smtClean="0">
                          <a:solidFill>
                            <a:schemeClr val="tx1"/>
                          </a:solidFill>
                          <a:latin typeface="Arial" panose="020B0604020202020204" pitchFamily="34" charset="0"/>
                          <a:cs typeface="Arial" panose="020B0604020202020204" pitchFamily="34" charset="0"/>
                        </a:rPr>
                        <a:t>Develop</a:t>
                      </a:r>
                      <a:r>
                        <a:rPr lang="en-US" b="0" dirty="0" smtClean="0">
                          <a:solidFill>
                            <a:schemeClr val="tx1"/>
                          </a:solidFill>
                          <a:latin typeface="Arial" panose="020B0604020202020204" pitchFamily="34" charset="0"/>
                          <a:cs typeface="Arial" panose="020B0604020202020204" pitchFamily="34" charset="0"/>
                        </a:rPr>
                        <a:t> the main point with supporting details:</a:t>
                      </a:r>
                    </a:p>
                    <a:p>
                      <a:endParaRPr lang="en-US" b="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Evidence (quotes or paraphrased material)</a:t>
                      </a:r>
                    </a:p>
                    <a:p>
                      <a:pPr marL="0" indent="0">
                        <a:buFont typeface="Arial" panose="020B0604020202020204" pitchFamily="34" charset="0"/>
                        <a:buNone/>
                      </a:pPr>
                      <a:endParaRPr lang="en-US" b="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Explanation (help your reader to understand your evidence and connect it to your main idea)</a:t>
                      </a:r>
                    </a:p>
                    <a:p>
                      <a:endParaRPr lang="en-CA" b="0" dirty="0">
                        <a:solidFill>
                          <a:schemeClr val="tx1"/>
                        </a:solidFill>
                        <a:latin typeface="Arial" panose="020B0604020202020204" pitchFamily="34" charset="0"/>
                        <a:cs typeface="Arial" panose="020B0604020202020204" pitchFamily="34" charset="0"/>
                      </a:endParaRPr>
                    </a:p>
                  </a:txBody>
                  <a:tcPr/>
                </a:tc>
                <a:tc>
                  <a:txBody>
                    <a:bodyPr/>
                    <a:lstStyle/>
                    <a:p>
                      <a:r>
                        <a:rPr lang="en-CA" b="0" dirty="0" smtClean="0">
                          <a:solidFill>
                            <a:schemeClr val="tx1"/>
                          </a:solidFill>
                          <a:latin typeface="Arial" panose="020B0604020202020204" pitchFamily="34" charset="0"/>
                          <a:cs typeface="Arial" panose="020B0604020202020204" pitchFamily="34" charset="0"/>
                        </a:rPr>
                        <a:t>Supporting sentences</a:t>
                      </a:r>
                      <a:endParaRPr lang="en-CA"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9050722"/>
                  </a:ext>
                </a:extLst>
              </a:tr>
              <a:tr h="883706">
                <a:tc>
                  <a:txBody>
                    <a:bodyPr/>
                    <a:lstStyle/>
                    <a:p>
                      <a:r>
                        <a:rPr lang="en-US" b="0" dirty="0" smtClean="0">
                          <a:solidFill>
                            <a:schemeClr val="tx1"/>
                          </a:solidFill>
                          <a:latin typeface="Arial" panose="020B0604020202020204" pitchFamily="34" charset="0"/>
                          <a:cs typeface="Arial" panose="020B0604020202020204" pitchFamily="34" charset="0"/>
                        </a:rPr>
                        <a:t>End</a:t>
                      </a:r>
                      <a:endParaRPr lang="en-CA" b="0" dirty="0">
                        <a:solidFill>
                          <a:schemeClr val="tx1"/>
                        </a:solidFill>
                        <a:latin typeface="Arial" panose="020B0604020202020204" pitchFamily="34" charset="0"/>
                        <a:cs typeface="Arial" panose="020B0604020202020204" pitchFamily="34" charset="0"/>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Arial" panose="020B0604020202020204" pitchFamily="34" charset="0"/>
                          <a:cs typeface="Arial" panose="020B0604020202020204" pitchFamily="34" charset="0"/>
                        </a:rPr>
                        <a:t>Emphasize</a:t>
                      </a:r>
                      <a:r>
                        <a:rPr lang="en-US" b="0"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(or summarize) </a:t>
                      </a:r>
                      <a:r>
                        <a:rPr lang="en-US" b="0" dirty="0" smtClean="0">
                          <a:solidFill>
                            <a:schemeClr val="tx1"/>
                          </a:solidFill>
                          <a:latin typeface="Arial" panose="020B0604020202020204" pitchFamily="34" charset="0"/>
                          <a:cs typeface="Arial" panose="020B0604020202020204" pitchFamily="34" charset="0"/>
                        </a:rPr>
                        <a:t>the importance of the main point</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Arial" panose="020B0604020202020204" pitchFamily="34" charset="0"/>
                          <a:cs typeface="Arial" panose="020B0604020202020204" pitchFamily="34" charset="0"/>
                        </a:rPr>
                        <a:t>Concluding sentence</a:t>
                      </a:r>
                    </a:p>
                  </a:txBody>
                  <a:tcPr/>
                </a:tc>
                <a:extLst>
                  <a:ext uri="{0D108BD9-81ED-4DB2-BD59-A6C34878D82A}">
                    <a16:rowId xmlns:a16="http://schemas.microsoft.com/office/drawing/2014/main" val="1544524618"/>
                  </a:ext>
                </a:extLst>
              </a:tr>
            </a:tbl>
          </a:graphicData>
        </a:graphic>
      </p:graphicFrame>
      <p:sp>
        <p:nvSpPr>
          <p:cNvPr id="6" name="Content Placeholder 5"/>
          <p:cNvSpPr>
            <a:spLocks noGrp="1"/>
          </p:cNvSpPr>
          <p:nvPr>
            <p:ph idx="1"/>
          </p:nvPr>
        </p:nvSpPr>
        <p:spPr>
          <a:xfrm>
            <a:off x="3594949" y="5725020"/>
            <a:ext cx="7315200" cy="978244"/>
          </a:xfrm>
        </p:spPr>
        <p:txBody>
          <a:bodyPr>
            <a:normAutofit fontScale="92500" lnSpcReduction="10000"/>
          </a:bodyPr>
          <a:lstStyle/>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Tip</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write an organized paragraph, include a topic sentence, supporting sentences, and a concluding sentence.</a:t>
            </a:r>
          </a:p>
          <a:p>
            <a:endParaRPr lang="en-CA" dirty="0"/>
          </a:p>
        </p:txBody>
      </p:sp>
    </p:spTree>
    <p:extLst>
      <p:ext uri="{BB962C8B-B14F-4D97-AF65-F5344CB8AC3E}">
        <p14:creationId xmlns:p14="http://schemas.microsoft.com/office/powerpoint/2010/main" val="197679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Parts of a paragraph</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749895" y="1123837"/>
            <a:ext cx="6486525" cy="4524375"/>
          </a:xfrm>
          <a:prstGeom prst="rect">
            <a:avLst/>
          </a:prstGeom>
        </p:spPr>
      </p:pic>
    </p:spTree>
    <p:extLst>
      <p:ext uri="{BB962C8B-B14F-4D97-AF65-F5344CB8AC3E}">
        <p14:creationId xmlns:p14="http://schemas.microsoft.com/office/powerpoint/2010/main" val="4008702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Parts of a paragraph: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Topic sentence</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764771"/>
            <a:ext cx="7315200" cy="5328458"/>
          </a:xfrm>
        </p:spPr>
        <p:txBody>
          <a:bodyPr>
            <a:normAutofit lnSpcReduction="10000"/>
          </a:bodyPr>
          <a:lstStyle/>
          <a:p>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 beginning of the paragraph:</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central idea of the paragraph is stated in a </a:t>
            </a:r>
            <a:r>
              <a:rPr lang="en-US" b="1" dirty="0" smtClean="0">
                <a:latin typeface="Arial" panose="020B0604020202020204" pitchFamily="34" charset="0"/>
                <a:cs typeface="Arial" panose="020B0604020202020204" pitchFamily="34" charset="0"/>
              </a:rPr>
              <a:t>topic sentence</a:t>
            </a:r>
            <a:r>
              <a:rPr lang="en-US" dirty="0" smtClean="0">
                <a:latin typeface="Arial" panose="020B0604020202020204" pitchFamily="34" charset="0"/>
                <a:cs typeface="Arial" panose="020B0604020202020204" pitchFamily="34" charset="0"/>
              </a:rPr>
              <a:t>.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topic sentence introduces the paragraph’s main idea</a:t>
            </a:r>
            <a:r>
              <a:rPr lang="en-US" dirty="0" smtClean="0">
                <a:latin typeface="Arial" panose="020B0604020202020204" pitchFamily="34" charset="0"/>
                <a:cs typeface="Arial" panose="020B0604020202020204" pitchFamily="34" charset="0"/>
              </a:rPr>
              <a:t>.</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 topic sentence is usually the </a:t>
            </a:r>
            <a:r>
              <a:rPr lang="en-US" b="1" dirty="0" smtClean="0">
                <a:latin typeface="Arial" panose="020B0604020202020204" pitchFamily="34" charset="0"/>
                <a:cs typeface="Arial" panose="020B0604020202020204" pitchFamily="34" charset="0"/>
              </a:rPr>
              <a:t>first sentence </a:t>
            </a:r>
            <a:r>
              <a:rPr lang="en-US" dirty="0" smtClean="0">
                <a:latin typeface="Arial" panose="020B0604020202020204" pitchFamily="34" charset="0"/>
                <a:cs typeface="Arial" panose="020B0604020202020204" pitchFamily="34" charset="0"/>
              </a:rPr>
              <a:t>in a paragraph.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is usually the </a:t>
            </a:r>
            <a:r>
              <a:rPr lang="en-US" b="1" dirty="0" smtClean="0">
                <a:latin typeface="Arial" panose="020B0604020202020204" pitchFamily="34" charset="0"/>
                <a:cs typeface="Arial" panose="020B0604020202020204" pitchFamily="34" charset="0"/>
              </a:rPr>
              <a:t>most general </a:t>
            </a:r>
            <a:r>
              <a:rPr lang="en-US" dirty="0" smtClean="0">
                <a:latin typeface="Arial" panose="020B0604020202020204" pitchFamily="34" charset="0"/>
                <a:cs typeface="Arial" panose="020B0604020202020204" pitchFamily="34" charset="0"/>
              </a:rPr>
              <a:t>sentence.</a:t>
            </a:r>
          </a:p>
          <a:p>
            <a:pPr marL="0" indent="0">
              <a:buNone/>
            </a:pP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Tip: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topic sentence </a:t>
            </a:r>
            <a:r>
              <a:rPr lang="en-US" dirty="0" smtClean="0">
                <a:latin typeface="Arial" panose="020B0604020202020204" pitchFamily="34" charset="0"/>
                <a:cs typeface="Arial" panose="020B0604020202020204" pitchFamily="34" charset="0"/>
              </a:rPr>
              <a:t>helps readers know what </a:t>
            </a:r>
            <a:r>
              <a:rPr lang="en-US" dirty="0">
                <a:latin typeface="Arial" panose="020B0604020202020204" pitchFamily="34" charset="0"/>
                <a:cs typeface="Arial" panose="020B0604020202020204" pitchFamily="34" charset="0"/>
              </a:rPr>
              <a:t>to expect </a:t>
            </a:r>
            <a:r>
              <a:rPr lang="en-US" dirty="0" smtClean="0">
                <a:latin typeface="Arial" panose="020B0604020202020204" pitchFamily="34" charset="0"/>
                <a:cs typeface="Arial" panose="020B0604020202020204" pitchFamily="34" charset="0"/>
              </a:rPr>
              <a:t>in the paragraph.</a:t>
            </a:r>
          </a:p>
          <a:p>
            <a:pPr marL="502920" lvl="1" indent="0">
              <a:buNone/>
            </a:pPr>
            <a:endParaRPr lang="en-US"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498980" y="193433"/>
            <a:ext cx="2159619" cy="1508080"/>
          </a:xfrm>
          <a:prstGeom prst="rect">
            <a:avLst/>
          </a:prstGeom>
        </p:spPr>
      </p:pic>
      <p:sp>
        <p:nvSpPr>
          <p:cNvPr id="5" name="TextBox 4"/>
          <p:cNvSpPr txBox="1"/>
          <p:nvPr/>
        </p:nvSpPr>
        <p:spPr>
          <a:xfrm>
            <a:off x="3650212" y="62060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Moran &amp; Henderson 2017 </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39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Parts of a paragraph: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Supporting sentences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1079" y="764771"/>
            <a:ext cx="7315200" cy="5328458"/>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The middle of the paragraph:</a:t>
            </a:r>
          </a:p>
          <a:p>
            <a:pPr marL="0" indent="0">
              <a:buNone/>
            </a:pPr>
            <a:endParaRPr lang="en-US" dirty="0" smtClean="0">
              <a:solidFill>
                <a:schemeClr val="accent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The middle of the paragraph is made up of </a:t>
            </a:r>
            <a:r>
              <a:rPr lang="en-US" b="1" dirty="0" smtClean="0">
                <a:solidFill>
                  <a:schemeClr val="tx2"/>
                </a:solidFill>
                <a:latin typeface="Arial" panose="020B0604020202020204" pitchFamily="34" charset="0"/>
                <a:cs typeface="Arial" panose="020B0604020202020204" pitchFamily="34" charset="0"/>
              </a:rPr>
              <a:t>supporting sentences</a:t>
            </a:r>
            <a:r>
              <a:rPr lang="en-US" dirty="0" smtClean="0">
                <a:solidFill>
                  <a:schemeClr val="tx2"/>
                </a:solidFill>
                <a:latin typeface="Arial" panose="020B0604020202020204" pitchFamily="34" charset="0"/>
                <a:cs typeface="Arial" panose="020B0604020202020204" pitchFamily="34" charset="0"/>
              </a:rPr>
              <a:t>.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Supporting sentences contain details </a:t>
            </a:r>
            <a:r>
              <a:rPr lang="en-US" dirty="0" smtClean="0">
                <a:solidFill>
                  <a:schemeClr val="tx2"/>
                </a:solidFill>
                <a:latin typeface="Arial" panose="020B0604020202020204" pitchFamily="34" charset="0"/>
                <a:cs typeface="Arial" panose="020B0604020202020204" pitchFamily="34" charset="0"/>
              </a:rPr>
              <a:t>to support the paragraph’s main idea. </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These </a:t>
            </a:r>
            <a:r>
              <a:rPr lang="en-US" b="1" dirty="0" smtClean="0">
                <a:solidFill>
                  <a:schemeClr val="tx2"/>
                </a:solidFill>
                <a:latin typeface="Arial" panose="020B0604020202020204" pitchFamily="34" charset="0"/>
                <a:cs typeface="Arial" panose="020B0604020202020204" pitchFamily="34" charset="0"/>
              </a:rPr>
              <a:t>details are often evidence and research </a:t>
            </a:r>
            <a:r>
              <a:rPr lang="en-US" dirty="0" smtClean="0">
                <a:solidFill>
                  <a:schemeClr val="tx2"/>
                </a:solidFill>
                <a:latin typeface="Arial" panose="020B0604020202020204" pitchFamily="34" charset="0"/>
                <a:cs typeface="Arial" panose="020B0604020202020204" pitchFamily="34" charset="0"/>
              </a:rPr>
              <a:t>that help prove the point we wish to make.</a:t>
            </a:r>
          </a:p>
          <a:p>
            <a:pPr marL="0" indent="0">
              <a:buNone/>
            </a:pPr>
            <a:endParaRPr lang="en-US" dirty="0" smtClean="0">
              <a:solidFill>
                <a:schemeClr val="tx2"/>
              </a:solidFill>
              <a:latin typeface="Arial" panose="020B0604020202020204" pitchFamily="34" charset="0"/>
              <a:cs typeface="Arial" panose="020B0604020202020204" pitchFamily="34" charset="0"/>
            </a:endParaRPr>
          </a:p>
          <a:p>
            <a:pPr marL="502920" lvl="1" indent="0">
              <a:buNone/>
            </a:pPr>
            <a:r>
              <a:rPr lang="en-US" dirty="0" smtClean="0">
                <a:solidFill>
                  <a:schemeClr val="tx2"/>
                </a:solidFill>
                <a:latin typeface="Arial" panose="020B0604020202020204" pitchFamily="34" charset="0"/>
                <a:cs typeface="Arial" panose="020B0604020202020204" pitchFamily="34" charset="0"/>
              </a:rPr>
              <a:t>Ex. explanations, reasons, descriptions, facts, examples, etc.</a:t>
            </a:r>
          </a:p>
          <a:p>
            <a:pPr marL="502920" lvl="1" indent="0">
              <a:buNone/>
            </a:pPr>
            <a:r>
              <a:rPr lang="en-US" dirty="0" smtClean="0">
                <a:solidFill>
                  <a:schemeClr val="tx2"/>
                </a:solidFill>
                <a:latin typeface="Arial" panose="020B0604020202020204" pitchFamily="34" charset="0"/>
                <a:cs typeface="Arial" panose="020B0604020202020204" pitchFamily="34" charset="0"/>
              </a:rPr>
              <a:t> </a:t>
            </a:r>
          </a:p>
          <a:p>
            <a:r>
              <a:rPr lang="en-US" b="1" dirty="0" smtClean="0">
                <a:solidFill>
                  <a:schemeClr val="tx2"/>
                </a:solidFill>
                <a:latin typeface="Arial" panose="020B0604020202020204" pitchFamily="34" charset="0"/>
                <a:cs typeface="Arial" panose="020B0604020202020204" pitchFamily="34" charset="0"/>
              </a:rPr>
              <a:t>Tip: </a:t>
            </a:r>
            <a:r>
              <a:rPr lang="en-US" dirty="0" smtClean="0">
                <a:solidFill>
                  <a:schemeClr val="tx2"/>
                </a:solidFill>
                <a:latin typeface="Arial" panose="020B0604020202020204" pitchFamily="34" charset="0"/>
                <a:cs typeface="Arial" panose="020B0604020202020204" pitchFamily="34" charset="0"/>
              </a:rPr>
              <a:t>check that all supporting sentences relate to the paragraph’s main idea. </a:t>
            </a: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578786" y="102211"/>
            <a:ext cx="2158171" cy="1505843"/>
          </a:xfrm>
          <a:prstGeom prst="rect">
            <a:avLst/>
          </a:prstGeom>
        </p:spPr>
      </p:pic>
      <p:sp>
        <p:nvSpPr>
          <p:cNvPr id="6" name="TextBox 5"/>
          <p:cNvSpPr txBox="1"/>
          <p:nvPr/>
        </p:nvSpPr>
        <p:spPr>
          <a:xfrm>
            <a:off x="3531679" y="6282266"/>
            <a:ext cx="6475922" cy="307777"/>
          </a:xfrm>
          <a:prstGeom prst="rect">
            <a:avLst/>
          </a:prstGeom>
          <a:noFill/>
        </p:spPr>
        <p:txBody>
          <a:bodyPr wrap="square" rtlCol="0">
            <a:spAutoFit/>
          </a:bodyPr>
          <a:lstStyle/>
          <a:p>
            <a:r>
              <a:rPr lang="en-CA" sz="1400" i="1" dirty="0" smtClean="0">
                <a:latin typeface="Arial" panose="020B0604020202020204" pitchFamily="34" charset="0"/>
                <a:cs typeface="Arial" panose="020B0604020202020204" pitchFamily="34" charset="0"/>
              </a:rPr>
              <a:t>Adapted from </a:t>
            </a:r>
            <a:r>
              <a:rPr lang="en-CA" sz="1400" i="1" dirty="0" err="1" smtClean="0">
                <a:latin typeface="Arial" panose="020B0604020202020204" pitchFamily="34" charset="0"/>
                <a:cs typeface="Arial" panose="020B0604020202020204" pitchFamily="34" charset="0"/>
              </a:rPr>
              <a:t>Kirszner</a:t>
            </a:r>
            <a:r>
              <a:rPr lang="en-CA" sz="1400" i="1" dirty="0" smtClean="0">
                <a:latin typeface="Arial" panose="020B0604020202020204" pitchFamily="34" charset="0"/>
                <a:cs typeface="Arial" panose="020B0604020202020204" pitchFamily="34" charset="0"/>
              </a:rPr>
              <a:t> &amp; </a:t>
            </a:r>
            <a:r>
              <a:rPr lang="en-CA" sz="1400" i="1" dirty="0" err="1" smtClean="0">
                <a:latin typeface="Arial" panose="020B0604020202020204" pitchFamily="34" charset="0"/>
                <a:cs typeface="Arial" panose="020B0604020202020204" pitchFamily="34" charset="0"/>
              </a:rPr>
              <a:t>Mandell</a:t>
            </a:r>
            <a:r>
              <a:rPr lang="en-CA" sz="1400" i="1" dirty="0" smtClean="0">
                <a:latin typeface="Arial" panose="020B0604020202020204" pitchFamily="34" charset="0"/>
                <a:cs typeface="Arial" panose="020B0604020202020204" pitchFamily="34" charset="0"/>
              </a:rPr>
              <a:t> 2005</a:t>
            </a:r>
          </a:p>
        </p:txBody>
      </p:sp>
    </p:spTree>
    <p:extLst>
      <p:ext uri="{BB962C8B-B14F-4D97-AF65-F5344CB8AC3E}">
        <p14:creationId xmlns:p14="http://schemas.microsoft.com/office/powerpoint/2010/main" val="247112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1137</TotalTime>
  <Words>1042</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vt:lpstr>
      <vt:lpstr>Arial</vt:lpstr>
      <vt:lpstr>Corbel</vt:lpstr>
      <vt:lpstr>Wingdings</vt:lpstr>
      <vt:lpstr>Wingdings 2</vt:lpstr>
      <vt:lpstr>Frame</vt:lpstr>
      <vt:lpstr>Student Success Centre Workshop</vt:lpstr>
      <vt:lpstr>Paragraph essentials</vt:lpstr>
      <vt:lpstr>What a paragraph does</vt:lpstr>
      <vt:lpstr>What a paragraph does</vt:lpstr>
      <vt:lpstr>What a paragraph does</vt:lpstr>
      <vt:lpstr>Parts of a paragraph</vt:lpstr>
      <vt:lpstr>Parts of a paragraph</vt:lpstr>
      <vt:lpstr>Parts of a paragraph:   Topic sentence</vt:lpstr>
      <vt:lpstr>Parts of a paragraph:   Supporting sentences</vt:lpstr>
      <vt:lpstr>Parts of a paragraph:  Concluding sentence</vt:lpstr>
      <vt:lpstr>PowerPoint Presentation</vt:lpstr>
      <vt:lpstr>Examples:  Topic sentences</vt:lpstr>
      <vt:lpstr>Examples:  Topic sentences</vt:lpstr>
      <vt:lpstr>Examples:  Unified paragraphs</vt:lpstr>
      <vt:lpstr>Revising paragraphs</vt:lpstr>
      <vt:lpstr>Paragraph essentials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Success Centre Workshop</dc:title>
  <dc:creator>setup</dc:creator>
  <cp:lastModifiedBy>Ashley Manhas</cp:lastModifiedBy>
  <cp:revision>216</cp:revision>
  <dcterms:created xsi:type="dcterms:W3CDTF">2019-12-20T17:53:31Z</dcterms:created>
  <dcterms:modified xsi:type="dcterms:W3CDTF">2020-08-18T16:31:18Z</dcterms:modified>
</cp:coreProperties>
</file>